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FF"/>
    <a:srgbClr val="9ED7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3F830D-2089-4A38-AEF7-2ABCD9CBA7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A7F60F-5E87-4386-A58E-15FC7C6874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9F44F8-327A-4069-876E-091E3450AD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A31A1-9BF6-4F46-9161-72B3A622A0B9}" type="datetimeFigureOut">
              <a:rPr lang="en-GB" smtClean="0"/>
              <a:t>28/06/2020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D044E1-962F-44E4-9DC0-B1F17C8BB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6CD749-EEC2-468C-837A-A0E91B809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BDEE4-0C3B-4CE4-8F6B-48EB49C184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0977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EC0599-C6C1-4981-8678-36435075EF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A393BC-7BDE-4F03-87AB-21315DCF68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14C-39BD-4B44-8A49-68433A9C0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A31A1-9BF6-4F46-9161-72B3A622A0B9}" type="datetimeFigureOut">
              <a:rPr lang="en-GB" smtClean="0"/>
              <a:t>28/06/2020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C24D0C-0875-4C22-B5F5-CE55D6EFB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593442-296C-4DDA-A89C-524419252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BDEE4-0C3B-4CE4-8F6B-48EB49C184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9248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211E631-8DD0-4C95-9FB6-471FAB6774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F697F5-303A-46AB-BC7B-47A40B1050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5C3EA4-3FEB-414B-8B64-909BCDC3F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A31A1-9BF6-4F46-9161-72B3A622A0B9}" type="datetimeFigureOut">
              <a:rPr lang="en-GB" smtClean="0"/>
              <a:t>28/06/2020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EDD89-0EBD-40E7-B032-917FF19A44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7A9A1E-1047-4C6F-803F-6DD53ED08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BDEE4-0C3B-4CE4-8F6B-48EB49C184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7714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BAF996-AE58-4064-A01F-D8AC7644CA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F3E7E9-CD67-49BC-8DFE-5F9363CCC9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24531C-DBB9-41CB-B55C-83AE84526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A31A1-9BF6-4F46-9161-72B3A622A0B9}" type="datetimeFigureOut">
              <a:rPr lang="en-GB" smtClean="0"/>
              <a:t>28/06/2020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B0732C-82EA-4590-BC10-1664B4087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D82958-08A0-40BC-834D-76DB72911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BDEE4-0C3B-4CE4-8F6B-48EB49C184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8749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7B723-AB2C-417B-A73A-9E74581FF0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00BE9B-FF40-45BB-8BFA-4C7779E3FE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44BF5C-98D4-42F9-B166-F1CA940A3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A31A1-9BF6-4F46-9161-72B3A622A0B9}" type="datetimeFigureOut">
              <a:rPr lang="en-GB" smtClean="0"/>
              <a:t>28/06/2020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36BF81-5918-4EF8-AEB0-37D597691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36D069-CC6E-4F3F-A9F3-8ECB886C0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BDEE4-0C3B-4CE4-8F6B-48EB49C184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1437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B51DF6-8B90-4C12-9C44-15AD66EF5F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4F4128-10F2-44B5-AC76-9D5299FC81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21C66B-67DF-4576-BE15-D4C60FABAB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A76947-2274-4917-A5FF-CF5B4A9B3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A31A1-9BF6-4F46-9161-72B3A622A0B9}" type="datetimeFigureOut">
              <a:rPr lang="en-GB" smtClean="0"/>
              <a:t>28/06/2020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E46061-B2F4-43BE-B642-03A2C496E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039DE5-7DAD-4D11-BA4F-5F528B42E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BDEE4-0C3B-4CE4-8F6B-48EB49C184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0665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0A06F9-2F59-45D7-BA2B-9EA58AB1BC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22A254-84CD-4FDA-A3F8-16C7B7D555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430B36-5E7F-41AE-8621-8184925D46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992DA3F-71A0-4345-A708-BE3D3CB10B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0E7A49F-0131-47C0-BFAB-B1160FC9D6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3A3CEA4-47B0-471F-8B03-9D2C0DD2BB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A31A1-9BF6-4F46-9161-72B3A622A0B9}" type="datetimeFigureOut">
              <a:rPr lang="en-GB" smtClean="0"/>
              <a:t>28/06/2020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97E33BA-0FE2-4EFF-A4E1-A3227B864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6E6C5F5-2890-4743-A16F-432A7517C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BDEE4-0C3B-4CE4-8F6B-48EB49C184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6275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EE1701-F62A-4B3D-8086-BC7C638B2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6336B88-D0D7-4307-A750-701131AB7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A31A1-9BF6-4F46-9161-72B3A622A0B9}" type="datetimeFigureOut">
              <a:rPr lang="en-GB" smtClean="0"/>
              <a:t>28/06/2020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BF3C09-FAE0-4C34-849A-7CD16E8075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EE4758-E5C5-4A52-924C-518A059667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BDEE4-0C3B-4CE4-8F6B-48EB49C184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1264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BD1B5C3-E8D4-4588-9776-0FA7C8B20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A31A1-9BF6-4F46-9161-72B3A622A0B9}" type="datetimeFigureOut">
              <a:rPr lang="en-GB" smtClean="0"/>
              <a:t>28/06/2020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46D8CF8-61C3-4092-AD79-DA9CD8C33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F4C5FE-ED6B-47D0-8247-7372055CB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BDEE4-0C3B-4CE4-8F6B-48EB49C184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2403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549F35-F8DB-4154-9DDA-459AAEDF65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F3D2D5-4690-4A2C-884A-C021199B94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B12C64-AE31-414D-9A56-43E7918585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110F8C-DE60-4B9F-B461-FC76D843B1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A31A1-9BF6-4F46-9161-72B3A622A0B9}" type="datetimeFigureOut">
              <a:rPr lang="en-GB" smtClean="0"/>
              <a:t>28/06/2020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FA8FCA-7603-4C8C-B79C-63886D152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B224B7-2AEA-42E2-86DF-ABD273E53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BDEE4-0C3B-4CE4-8F6B-48EB49C184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8321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A356E-856D-4C26-8611-24986E6E37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D67DE0B-B73F-4BB4-A115-1132A52521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8B04D4-76ED-404F-A20C-BC260081DE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264B0C-4337-453F-9074-0EF9631578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A31A1-9BF6-4F46-9161-72B3A622A0B9}" type="datetimeFigureOut">
              <a:rPr lang="en-GB" smtClean="0"/>
              <a:t>28/06/2020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3D2EDF-CDF0-4CC2-BD64-289BABF2DB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F3A131-E19E-45DF-9659-40DAD41FA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BDEE4-0C3B-4CE4-8F6B-48EB49C184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4336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3DEC56D-C176-4392-864A-836F69A3D6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6BF257-CB98-492D-9B83-0039A8A288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7307EC-68D3-407B-9179-636293A825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1A31A1-9BF6-4F46-9161-72B3A622A0B9}" type="datetimeFigureOut">
              <a:rPr lang="en-GB" smtClean="0"/>
              <a:t>28/06/2020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32F5AE-FD23-48B6-AF8A-8E02C3F91A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D6016F-078C-4130-A0A1-8487C21728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5BDEE4-0C3B-4CE4-8F6B-48EB49C184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9537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5">
            <a:extLst>
              <a:ext uri="{FF2B5EF4-FFF2-40B4-BE49-F238E27FC236}">
                <a16:creationId xmlns:a16="http://schemas.microsoft.com/office/drawing/2014/main" id="{319C8B25-2F80-4EFD-B4D9-2F940EF63D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63763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TextBox 7">
            <a:extLst>
              <a:ext uri="{FF2B5EF4-FFF2-40B4-BE49-F238E27FC236}">
                <a16:creationId xmlns:a16="http://schemas.microsoft.com/office/drawing/2014/main" id="{73FFF7A9-1DF4-4C8C-8F4C-30BD185541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12192000" cy="369887"/>
          </a:xfrm>
          <a:prstGeom prst="rect">
            <a:avLst/>
          </a:prstGeom>
          <a:solidFill>
            <a:srgbClr val="7030A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6148" name="TextBox 8">
            <a:extLst>
              <a:ext uri="{FF2B5EF4-FFF2-40B4-BE49-F238E27FC236}">
                <a16:creationId xmlns:a16="http://schemas.microsoft.com/office/drawing/2014/main" id="{7F31CCF3-C090-4EA3-B288-AD31A01A2A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6475" y="1858963"/>
            <a:ext cx="5688013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Immigration Enforcement International Theory of Change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839888F4-2328-4DE2-9BB2-3BE8FB4EBDF0}"/>
              </a:ext>
            </a:extLst>
          </p:cNvPr>
          <p:cNvSpPr/>
          <p:nvPr/>
        </p:nvSpPr>
        <p:spPr>
          <a:xfrm>
            <a:off x="480621" y="3305103"/>
            <a:ext cx="1653998" cy="1143775"/>
          </a:xfrm>
          <a:prstGeom prst="rect">
            <a:avLst/>
          </a:prstGeom>
          <a:solidFill>
            <a:srgbClr val="CCCC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defRPr/>
            </a:pPr>
            <a:r>
              <a:rPr lang="en-GB" sz="1000" dirty="0">
                <a:ea typeface="Times New Roman" panose="02020603050405020304" pitchFamily="18" charset="0"/>
              </a:rPr>
              <a:t>Increased capability and capacity of Government Departments in host countries to tackle Organised Immigration Crime</a:t>
            </a:r>
            <a:endParaRPr lang="en-GB" sz="10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4376F6E-3DF2-4AAF-ADE2-6F26DE969F85}"/>
              </a:ext>
            </a:extLst>
          </p:cNvPr>
          <p:cNvSpPr txBox="1"/>
          <p:nvPr/>
        </p:nvSpPr>
        <p:spPr>
          <a:xfrm>
            <a:off x="6394229" y="4942053"/>
            <a:ext cx="2276952" cy="55399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/>
              <a:t>Bespoke specialist training provided in areas such as investigations, forgery and gender equality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F6D17326-37DB-43DA-82DB-011844CF8871}"/>
              </a:ext>
            </a:extLst>
          </p:cNvPr>
          <p:cNvSpPr txBox="1"/>
          <p:nvPr/>
        </p:nvSpPr>
        <p:spPr>
          <a:xfrm>
            <a:off x="3639149" y="3333171"/>
            <a:ext cx="1161177" cy="1143775"/>
          </a:xfrm>
          <a:prstGeom prst="rect">
            <a:avLst/>
          </a:prstGeom>
          <a:solidFill>
            <a:srgbClr val="CCCC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defRPr/>
            </a:pPr>
            <a:r>
              <a:rPr lang="en-GB" sz="1000" dirty="0">
                <a:ea typeface="Calibri" panose="020F0502020204030204" pitchFamily="34" charset="0"/>
                <a:cs typeface="Times New Roman" panose="02020603050405020304" pitchFamily="18" charset="0"/>
              </a:rPr>
              <a:t>Improved capacity development of the police, immigration and security sector in host countries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99891177-0B89-4FEB-BAFE-02502AF9343C}"/>
              </a:ext>
            </a:extLst>
          </p:cNvPr>
          <p:cNvSpPr txBox="1"/>
          <p:nvPr/>
        </p:nvSpPr>
        <p:spPr>
          <a:xfrm>
            <a:off x="3667582" y="-7266"/>
            <a:ext cx="5227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7030A0"/>
                </a:solidFill>
              </a:rPr>
              <a:t>IEI ODA PROJECT: THEORY OF CHANGE - UPSTREAM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09EB992-05B4-4161-ADE7-AC8D3F71515B}"/>
              </a:ext>
            </a:extLst>
          </p:cNvPr>
          <p:cNvSpPr txBox="1"/>
          <p:nvPr/>
        </p:nvSpPr>
        <p:spPr>
          <a:xfrm>
            <a:off x="6913459" y="1374157"/>
            <a:ext cx="2736341" cy="1477328"/>
          </a:xfrm>
          <a:prstGeom prst="rect">
            <a:avLst/>
          </a:prstGeom>
          <a:solidFill>
            <a:srgbClr val="9ED7FA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en-GB" sz="1000" b="1" dirty="0"/>
              <a:t>Improved security system management through building capability to detect fraudulent documents and prevent inadequately documented passengers from travelling</a:t>
            </a:r>
          </a:p>
          <a:p>
            <a:pPr>
              <a:spcBef>
                <a:spcPct val="0"/>
              </a:spcBef>
            </a:pPr>
            <a:r>
              <a:rPr lang="en-GB" altLang="en-US" sz="1000" dirty="0"/>
              <a:t>Passengers arriving in the UK inadequately documented from ODA eligible countries, thoroughly investigated creating regular and responsible migration and mobility of people in and out of the country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7FD2B063-0D80-442A-B3A6-6E5B7F0FE7E9}"/>
              </a:ext>
            </a:extLst>
          </p:cNvPr>
          <p:cNvSpPr txBox="1"/>
          <p:nvPr/>
        </p:nvSpPr>
        <p:spPr>
          <a:xfrm>
            <a:off x="686556" y="1393088"/>
            <a:ext cx="1871008" cy="1477328"/>
          </a:xfrm>
          <a:prstGeom prst="rect">
            <a:avLst/>
          </a:prstGeom>
          <a:solidFill>
            <a:srgbClr val="9ED7FA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en-GB" sz="1000" b="1" dirty="0">
                <a:ea typeface="Calibri" panose="020F0502020204030204" pitchFamily="34" charset="0"/>
                <a:cs typeface="Times New Roman" panose="02020603050405020304" pitchFamily="18" charset="0"/>
              </a:rPr>
              <a:t>Improved border and migration management capacity in key irregular migration source countries</a:t>
            </a:r>
          </a:p>
          <a:p>
            <a:pPr>
              <a:spcBef>
                <a:spcPct val="0"/>
              </a:spcBef>
            </a:pPr>
            <a:r>
              <a:rPr lang="en-GB" altLang="en-US" sz="1000" dirty="0"/>
              <a:t>The flow of MSHT victims and irregular migration from ODA eligible countries is reduced and OCG activity facilitating it tackled</a:t>
            </a:r>
            <a:endParaRPr lang="en-GB" sz="10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B89D35E-0E53-40F9-BD9F-A63FD1D014FD}"/>
              </a:ext>
            </a:extLst>
          </p:cNvPr>
          <p:cNvSpPr txBox="1"/>
          <p:nvPr/>
        </p:nvSpPr>
        <p:spPr>
          <a:xfrm>
            <a:off x="2879738" y="1384389"/>
            <a:ext cx="1871008" cy="1497718"/>
          </a:xfrm>
          <a:prstGeom prst="rect">
            <a:avLst/>
          </a:prstGeom>
          <a:solidFill>
            <a:srgbClr val="9ED7FA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defRPr/>
            </a:pPr>
            <a:r>
              <a:rPr lang="en-GB" sz="1000" b="1" dirty="0">
                <a:ea typeface="Calibri" panose="020F0502020204030204" pitchFamily="34" charset="0"/>
                <a:cs typeface="Times New Roman" panose="02020603050405020304" pitchFamily="18" charset="0"/>
              </a:rPr>
              <a:t>Improved capacity to sustainably re-integrate and rehabilitate returned migrants, including Victims of Trafficking</a:t>
            </a:r>
          </a:p>
          <a:p>
            <a:pPr>
              <a:lnSpc>
                <a:spcPct val="115000"/>
              </a:lnSpc>
              <a:defRPr/>
            </a:pPr>
            <a:r>
              <a:rPr lang="en-GB" altLang="en-US" sz="1000" dirty="0"/>
              <a:t>Vulnerable groups receive greater protection and  support and organisations understand how to provide services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39343B3-A4E3-4B3E-92D1-E49D9D7F5DFF}"/>
              </a:ext>
            </a:extLst>
          </p:cNvPr>
          <p:cNvSpPr txBox="1"/>
          <p:nvPr/>
        </p:nvSpPr>
        <p:spPr>
          <a:xfrm>
            <a:off x="2958181" y="4971237"/>
            <a:ext cx="1369607" cy="55399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/>
              <a:t>Capacity building and capacity provisions</a:t>
            </a:r>
          </a:p>
          <a:p>
            <a:endParaRPr lang="en-GB" sz="10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426DFB3-DF01-4D30-B95B-304CF086FFA6}"/>
              </a:ext>
            </a:extLst>
          </p:cNvPr>
          <p:cNvSpPr txBox="1"/>
          <p:nvPr/>
        </p:nvSpPr>
        <p:spPr>
          <a:xfrm>
            <a:off x="9028847" y="4935835"/>
            <a:ext cx="2159618" cy="55399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GB" sz="1000" dirty="0"/>
              <a:t>Specialist support services aimed at vulnerable groups including Potential Victims of Trafficking and Returnees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087C498-FDD1-4A7D-BFEE-C50BD645AC04}"/>
              </a:ext>
            </a:extLst>
          </p:cNvPr>
          <p:cNvSpPr txBox="1"/>
          <p:nvPr/>
        </p:nvSpPr>
        <p:spPr>
          <a:xfrm>
            <a:off x="984785" y="4968982"/>
            <a:ext cx="1712136" cy="55399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/>
              <a:t>Provide expert and technical assistance and  cooperation to Law Enforcement Agencies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51F29B7-B8D0-4B2A-94AA-4FCEBDE8A30A}"/>
              </a:ext>
            </a:extLst>
          </p:cNvPr>
          <p:cNvSpPr txBox="1"/>
          <p:nvPr/>
        </p:nvSpPr>
        <p:spPr>
          <a:xfrm>
            <a:off x="4579859" y="4968982"/>
            <a:ext cx="1520355" cy="55399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/>
              <a:t>Building infrastructure and improving physical security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D9673C9-F3B0-4FC7-A7CD-12D151DE343F}"/>
              </a:ext>
            </a:extLst>
          </p:cNvPr>
          <p:cNvSpPr/>
          <p:nvPr/>
        </p:nvSpPr>
        <p:spPr>
          <a:xfrm>
            <a:off x="5096644" y="3314474"/>
            <a:ext cx="1262903" cy="1143775"/>
          </a:xfrm>
          <a:prstGeom prst="rect">
            <a:avLst/>
          </a:prstGeom>
          <a:solidFill>
            <a:srgbClr val="CCCC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defRPr/>
            </a:pPr>
            <a:r>
              <a:rPr lang="en-GB" sz="1000" dirty="0">
                <a:ea typeface="Times New Roman" panose="02020603050405020304" pitchFamily="18" charset="0"/>
              </a:rPr>
              <a:t>Better equipment and training to detect forgeries and investigate Organised Crime Groups</a:t>
            </a:r>
            <a:endParaRPr lang="en-GB" sz="10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2116DCD-C61C-4E02-A948-A91A8090402A}"/>
              </a:ext>
            </a:extLst>
          </p:cNvPr>
          <p:cNvSpPr/>
          <p:nvPr/>
        </p:nvSpPr>
        <p:spPr>
          <a:xfrm>
            <a:off x="2349878" y="3324961"/>
            <a:ext cx="1047851" cy="1143775"/>
          </a:xfrm>
          <a:prstGeom prst="rect">
            <a:avLst/>
          </a:prstGeom>
          <a:solidFill>
            <a:srgbClr val="CCCC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en-GB" sz="1000" dirty="0">
                <a:ea typeface="Calibri" panose="020F0502020204030204" pitchFamily="34" charset="0"/>
                <a:cs typeface="Times New Roman" panose="02020603050405020304" pitchFamily="18" charset="0"/>
              </a:rPr>
              <a:t>Strengthened cooperation on the Rule of Law</a:t>
            </a:r>
          </a:p>
          <a:p>
            <a:pPr lvl="0">
              <a:lnSpc>
                <a:spcPct val="115000"/>
              </a:lnSpc>
              <a:spcAft>
                <a:spcPts val="0"/>
              </a:spcAft>
            </a:pPr>
            <a:endParaRPr lang="en-GB" sz="1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</a:pPr>
            <a:endParaRPr lang="en-GB" sz="1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</a:pPr>
            <a:endParaRPr lang="en-GB" sz="10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63C418F5-1814-469B-8C01-9F3333549E43}"/>
              </a:ext>
            </a:extLst>
          </p:cNvPr>
          <p:cNvSpPr/>
          <p:nvPr/>
        </p:nvSpPr>
        <p:spPr>
          <a:xfrm>
            <a:off x="10345478" y="3303224"/>
            <a:ext cx="1281850" cy="1143775"/>
          </a:xfrm>
          <a:prstGeom prst="rect">
            <a:avLst/>
          </a:prstGeom>
          <a:solidFill>
            <a:srgbClr val="CCCC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defRPr/>
            </a:pPr>
            <a:r>
              <a:rPr lang="en-GB" sz="1000" dirty="0">
                <a:ea typeface="Times New Roman" panose="02020603050405020304" pitchFamily="18" charset="0"/>
              </a:rPr>
              <a:t>Improved working environments for both staff and offenders, meeting Human Rights standards</a:t>
            </a:r>
            <a:endParaRPr lang="en-GB" sz="10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37E2BC84-6D79-4E0F-8E5A-188DF1FD873C}"/>
              </a:ext>
            </a:extLst>
          </p:cNvPr>
          <p:cNvSpPr/>
          <p:nvPr/>
        </p:nvSpPr>
        <p:spPr>
          <a:xfrm>
            <a:off x="6630436" y="3305103"/>
            <a:ext cx="1562707" cy="1143775"/>
          </a:xfrm>
          <a:prstGeom prst="rect">
            <a:avLst/>
          </a:prstGeom>
          <a:solidFill>
            <a:srgbClr val="CCCC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defRPr/>
            </a:pPr>
            <a:r>
              <a:rPr lang="en-GB" sz="1000" dirty="0">
                <a:ea typeface="Calibri" panose="020F0502020204030204" pitchFamily="34" charset="0"/>
                <a:cs typeface="Times New Roman" panose="02020603050405020304" pitchFamily="18" charset="0"/>
              </a:rPr>
              <a:t>Training to internationally recognised accreditation allowing more joint working and network collaboration with international partners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4F4E8B53-3CD8-4F31-A607-0171150676A3}"/>
              </a:ext>
            </a:extLst>
          </p:cNvPr>
          <p:cNvCxnSpPr/>
          <p:nvPr/>
        </p:nvCxnSpPr>
        <p:spPr>
          <a:xfrm flipV="1">
            <a:off x="203619" y="1167459"/>
            <a:ext cx="11784762" cy="8297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67D131DC-7294-4510-97E6-0E72AD60E181}"/>
              </a:ext>
            </a:extLst>
          </p:cNvPr>
          <p:cNvCxnSpPr/>
          <p:nvPr/>
        </p:nvCxnSpPr>
        <p:spPr>
          <a:xfrm flipV="1">
            <a:off x="203619" y="3008167"/>
            <a:ext cx="11784762" cy="8297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>
            <a:extLst>
              <a:ext uri="{FF2B5EF4-FFF2-40B4-BE49-F238E27FC236}">
                <a16:creationId xmlns:a16="http://schemas.microsoft.com/office/drawing/2014/main" id="{69945BD7-65CB-4138-8C6E-9573A0E7B4A0}"/>
              </a:ext>
            </a:extLst>
          </p:cNvPr>
          <p:cNvSpPr txBox="1"/>
          <p:nvPr/>
        </p:nvSpPr>
        <p:spPr>
          <a:xfrm>
            <a:off x="4998909" y="1394584"/>
            <a:ext cx="1690716" cy="1477328"/>
          </a:xfrm>
          <a:prstGeom prst="rect">
            <a:avLst/>
          </a:prstGeom>
          <a:solidFill>
            <a:srgbClr val="9ED7FA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en-GB" sz="1000" b="1" dirty="0"/>
              <a:t>Improve upstream co-operation on tackling the push factors that drive irregular migration at source</a:t>
            </a:r>
          </a:p>
          <a:p>
            <a:pPr>
              <a:spcBef>
                <a:spcPct val="0"/>
              </a:spcBef>
            </a:pPr>
            <a:r>
              <a:rPr lang="en-GB" altLang="en-US" sz="1000" dirty="0"/>
              <a:t>Increased number of investigations of OCG activity upstream that has a UK end, leading to a disruption under the four Ps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96A4445-8DAA-4556-AC93-7A213F621464}"/>
              </a:ext>
            </a:extLst>
          </p:cNvPr>
          <p:cNvSpPr txBox="1"/>
          <p:nvPr/>
        </p:nvSpPr>
        <p:spPr>
          <a:xfrm>
            <a:off x="9925189" y="1368266"/>
            <a:ext cx="1576660" cy="1497718"/>
          </a:xfrm>
          <a:prstGeom prst="rect">
            <a:avLst/>
          </a:prstGeom>
          <a:solidFill>
            <a:srgbClr val="9ED7FA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defRPr/>
            </a:pPr>
            <a:r>
              <a:rPr lang="en-GB" sz="1000" b="1" dirty="0"/>
              <a:t>Building capacity of key partners through frequent, targeted, responsive and intelligent liaison/expertise transfer</a:t>
            </a:r>
          </a:p>
          <a:p>
            <a:pPr>
              <a:lnSpc>
                <a:spcPct val="115000"/>
              </a:lnSpc>
              <a:defRPr/>
            </a:pPr>
            <a:r>
              <a:rPr lang="en-GB" altLang="en-US" sz="1000" dirty="0"/>
              <a:t>Increased ability to tackle Organised Immigration Crime</a:t>
            </a:r>
          </a:p>
        </p:txBody>
      </p: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205FEB63-6969-4072-B12B-7A740AE7325F}"/>
              </a:ext>
            </a:extLst>
          </p:cNvPr>
          <p:cNvCxnSpPr/>
          <p:nvPr/>
        </p:nvCxnSpPr>
        <p:spPr>
          <a:xfrm flipV="1">
            <a:off x="203619" y="4681479"/>
            <a:ext cx="11784762" cy="8297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5F1B2034-7A57-45BA-ACE9-4CFE92EC2FE1}"/>
              </a:ext>
            </a:extLst>
          </p:cNvPr>
          <p:cNvCxnSpPr/>
          <p:nvPr/>
        </p:nvCxnSpPr>
        <p:spPr>
          <a:xfrm flipV="1">
            <a:off x="203619" y="5702842"/>
            <a:ext cx="11784762" cy="8297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95CDBCA3-7259-4932-8B5C-C02EADB71BAB}"/>
              </a:ext>
            </a:extLst>
          </p:cNvPr>
          <p:cNvSpPr/>
          <p:nvPr/>
        </p:nvSpPr>
        <p:spPr>
          <a:xfrm>
            <a:off x="2095478" y="399125"/>
            <a:ext cx="7927383" cy="541715"/>
          </a:xfrm>
          <a:prstGeom prst="roundRect">
            <a:avLst/>
          </a:prstGeom>
          <a:solidFill>
            <a:srgbClr val="7030A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400" b="1" dirty="0">
                <a:solidFill>
                  <a:schemeClr val="bg1"/>
                </a:solidFill>
              </a:rPr>
              <a:t>Economic Growth and Development</a:t>
            </a:r>
          </a:p>
          <a:p>
            <a:pPr algn="ctr">
              <a:defRPr/>
            </a:pPr>
            <a:r>
              <a:rPr lang="en-GB" sz="1200" b="1" dirty="0"/>
              <a:t>A reduction in irregular migration flows and greater disruption of Organised Immigration Crime</a:t>
            </a:r>
            <a:endParaRPr lang="en-GB" sz="1200" dirty="0">
              <a:solidFill>
                <a:schemeClr val="bg1"/>
              </a:solidFill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145B2EE9-6195-44F8-964B-B16DB88B7998}"/>
              </a:ext>
            </a:extLst>
          </p:cNvPr>
          <p:cNvSpPr/>
          <p:nvPr/>
        </p:nvSpPr>
        <p:spPr>
          <a:xfrm>
            <a:off x="8453903" y="3303224"/>
            <a:ext cx="1653998" cy="1143775"/>
          </a:xfrm>
          <a:prstGeom prst="rect">
            <a:avLst/>
          </a:prstGeom>
          <a:solidFill>
            <a:srgbClr val="CCCC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defRPr/>
            </a:pPr>
            <a:r>
              <a:rPr lang="en-GB" sz="1000" dirty="0"/>
              <a:t>Improved overall standards of aviation security reducing local carrier vulnerability to financial penalties and keeping international air routes open</a:t>
            </a:r>
            <a:endParaRPr lang="en-GB" sz="10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2DC92BD-5777-4B44-8A8F-9C66C819DFD3}"/>
              </a:ext>
            </a:extLst>
          </p:cNvPr>
          <p:cNvSpPr txBox="1"/>
          <p:nvPr/>
        </p:nvSpPr>
        <p:spPr>
          <a:xfrm>
            <a:off x="5223038" y="5999865"/>
            <a:ext cx="6278811" cy="70788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cap="rnd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dirty="0">
                <a:latin typeface="+mn-lt"/>
              </a:rPr>
              <a:t>Main Assumptions:</a:t>
            </a:r>
          </a:p>
          <a:p>
            <a:pPr marL="171450" indent="-171450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GB" sz="1000" dirty="0">
                <a:latin typeface="+mn-lt"/>
              </a:rPr>
              <a:t>No major funding or policy changes which reduce the ability for IEI to have a footprint overseas to deliver work.</a:t>
            </a:r>
          </a:p>
          <a:p>
            <a:pPr marL="171450" indent="-171450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GB" sz="1000" dirty="0">
                <a:latin typeface="+mn-lt"/>
              </a:rPr>
              <a:t>No major changes in government or foreign policy of main ODA Donor countries the programme engages with.</a:t>
            </a:r>
          </a:p>
          <a:p>
            <a:pPr marL="171450" indent="-171450">
              <a:buFontTx/>
              <a:buChar char="-"/>
              <a:defRPr/>
            </a:pPr>
            <a:r>
              <a:rPr lang="en-GB" sz="1000" dirty="0"/>
              <a:t>No </a:t>
            </a:r>
            <a:r>
              <a:rPr lang="en-GB" sz="1000" dirty="0" err="1"/>
              <a:t>Covid</a:t>
            </a:r>
            <a:r>
              <a:rPr lang="en-GB" sz="1000" dirty="0"/>
              <a:t> restrictions remain in place which limit or exclude IEI overseas delivery possibility.  </a:t>
            </a:r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733C6EF7-9F41-4A0A-876E-6B65BD1720C1}"/>
              </a:ext>
            </a:extLst>
          </p:cNvPr>
          <p:cNvGrpSpPr/>
          <p:nvPr/>
        </p:nvGrpSpPr>
        <p:grpSpPr>
          <a:xfrm>
            <a:off x="248487" y="6153753"/>
            <a:ext cx="4502259" cy="553998"/>
            <a:chOff x="1402624" y="1326199"/>
            <a:chExt cx="4973485" cy="575178"/>
          </a:xfrm>
        </p:grpSpPr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CB3102F0-043E-4D20-A93F-6000FD4D1A11}"/>
                </a:ext>
              </a:extLst>
            </p:cNvPr>
            <p:cNvGrpSpPr/>
            <p:nvPr/>
          </p:nvGrpSpPr>
          <p:grpSpPr>
            <a:xfrm>
              <a:off x="2316997" y="1480088"/>
              <a:ext cx="3789334" cy="249635"/>
              <a:chOff x="2316997" y="1480088"/>
              <a:chExt cx="3789334" cy="249635"/>
            </a:xfrm>
          </p:grpSpPr>
          <p:sp>
            <p:nvSpPr>
              <p:cNvPr id="49" name="Rectangle: Rounded Corners 48">
                <a:extLst>
                  <a:ext uri="{FF2B5EF4-FFF2-40B4-BE49-F238E27FC236}">
                    <a16:creationId xmlns:a16="http://schemas.microsoft.com/office/drawing/2014/main" id="{CFEE021D-9428-41E2-9123-8E0E7B8210F8}"/>
                  </a:ext>
                </a:extLst>
              </p:cNvPr>
              <p:cNvSpPr/>
              <p:nvPr/>
            </p:nvSpPr>
            <p:spPr>
              <a:xfrm>
                <a:off x="2316997" y="1480088"/>
                <a:ext cx="844657" cy="246221"/>
              </a:xfrm>
              <a:prstGeom prst="round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00" b="1" dirty="0">
                    <a:solidFill>
                      <a:schemeClr val="tx1"/>
                    </a:solidFill>
                  </a:rPr>
                  <a:t>Activity</a:t>
                </a:r>
              </a:p>
            </p:txBody>
          </p:sp>
          <p:sp>
            <p:nvSpPr>
              <p:cNvPr id="50" name="Rectangle: Rounded Corners 49">
                <a:extLst>
                  <a:ext uri="{FF2B5EF4-FFF2-40B4-BE49-F238E27FC236}">
                    <a16:creationId xmlns:a16="http://schemas.microsoft.com/office/drawing/2014/main" id="{DE27FC8F-35D6-4BAC-A222-4A5163510A4F}"/>
                  </a:ext>
                </a:extLst>
              </p:cNvPr>
              <p:cNvSpPr/>
              <p:nvPr/>
            </p:nvSpPr>
            <p:spPr>
              <a:xfrm>
                <a:off x="3298556" y="1480088"/>
                <a:ext cx="844657" cy="246221"/>
              </a:xfrm>
              <a:prstGeom prst="roundRect">
                <a:avLst/>
              </a:prstGeom>
              <a:solidFill>
                <a:srgbClr val="CCCC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00" b="1" dirty="0">
                    <a:solidFill>
                      <a:schemeClr val="tx1"/>
                    </a:solidFill>
                  </a:rPr>
                  <a:t>Output</a:t>
                </a:r>
              </a:p>
            </p:txBody>
          </p:sp>
          <p:sp>
            <p:nvSpPr>
              <p:cNvPr id="51" name="Rectangle: Rounded Corners 50">
                <a:extLst>
                  <a:ext uri="{FF2B5EF4-FFF2-40B4-BE49-F238E27FC236}">
                    <a16:creationId xmlns:a16="http://schemas.microsoft.com/office/drawing/2014/main" id="{7D4C8017-4DE9-4E80-9A6F-9402530B8FB6}"/>
                  </a:ext>
                </a:extLst>
              </p:cNvPr>
              <p:cNvSpPr/>
              <p:nvPr/>
            </p:nvSpPr>
            <p:spPr>
              <a:xfrm>
                <a:off x="4280115" y="1480088"/>
                <a:ext cx="844657" cy="246221"/>
              </a:xfrm>
              <a:prstGeom prst="roundRect">
                <a:avLst/>
              </a:prstGeom>
              <a:solidFill>
                <a:srgbClr val="9ED7FA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00" b="1" dirty="0">
                    <a:solidFill>
                      <a:schemeClr val="tx1"/>
                    </a:solidFill>
                  </a:rPr>
                  <a:t>Outcome</a:t>
                </a:r>
              </a:p>
            </p:txBody>
          </p:sp>
          <p:sp>
            <p:nvSpPr>
              <p:cNvPr id="52" name="Rectangle: Rounded Corners 51">
                <a:extLst>
                  <a:ext uri="{FF2B5EF4-FFF2-40B4-BE49-F238E27FC236}">
                    <a16:creationId xmlns:a16="http://schemas.microsoft.com/office/drawing/2014/main" id="{3DED3475-5DE0-4C21-8078-5B244C136718}"/>
                  </a:ext>
                </a:extLst>
              </p:cNvPr>
              <p:cNvSpPr/>
              <p:nvPr/>
            </p:nvSpPr>
            <p:spPr>
              <a:xfrm>
                <a:off x="5261674" y="1483502"/>
                <a:ext cx="844657" cy="246221"/>
              </a:xfrm>
              <a:prstGeom prst="roundRect">
                <a:avLst/>
              </a:prstGeom>
              <a:solidFill>
                <a:srgbClr val="7030A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00" b="1" dirty="0">
                    <a:solidFill>
                      <a:schemeClr val="bg1"/>
                    </a:solidFill>
                  </a:rPr>
                  <a:t>Impact</a:t>
                </a:r>
              </a:p>
            </p:txBody>
          </p:sp>
        </p:grp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6A3C3ECD-4859-49D0-8127-8E58CA975C19}"/>
                </a:ext>
              </a:extLst>
            </p:cNvPr>
            <p:cNvSpPr txBox="1"/>
            <p:nvPr/>
          </p:nvSpPr>
          <p:spPr>
            <a:xfrm>
              <a:off x="1402624" y="1326199"/>
              <a:ext cx="4973485" cy="57517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endParaRPr lang="en-GB" sz="1000" b="1" dirty="0"/>
            </a:p>
            <a:p>
              <a:r>
                <a:rPr lang="en-GB" sz="1000" b="1" dirty="0"/>
                <a:t>Colour Key: </a:t>
              </a:r>
            </a:p>
            <a:p>
              <a:endParaRPr lang="en-GB" sz="10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4289498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1461</TotalTime>
  <Words>395</Words>
  <Application>Microsoft Office PowerPoint</Application>
  <PresentationFormat>Widescreen</PresentationFormat>
  <Paragraphs>37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Tozer David</dc:creator>
  <cp:lastModifiedBy>Simeon Onaji</cp:lastModifiedBy>
  <cp:revision>32</cp:revision>
  <dcterms:created xsi:type="dcterms:W3CDTF">2020-03-24T13:49:29Z</dcterms:created>
  <dcterms:modified xsi:type="dcterms:W3CDTF">2020-06-28T21:03:45Z</dcterms:modified>
</cp:coreProperties>
</file>