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88" autoAdjust="0"/>
    <p:restoredTop sz="94660"/>
  </p:normalViewPr>
  <p:slideViewPr>
    <p:cSldViewPr snapToGrid="0">
      <p:cViewPr varScale="1">
        <p:scale>
          <a:sx n="77" d="100"/>
          <a:sy n="77" d="100"/>
        </p:scale>
        <p:origin x="89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4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13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33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44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48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03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6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16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9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94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CF7F0-0200-4613-A332-27B9837B2F0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41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 rot="16200000">
            <a:off x="-1562780" y="3862803"/>
            <a:ext cx="4330664" cy="598079"/>
          </a:xfrm>
          <a:prstGeom prst="rightArrow">
            <a:avLst/>
          </a:prstGeom>
          <a:gradFill flip="none" rotWithShape="0">
            <a:gsLst>
              <a:gs pos="0">
                <a:schemeClr val="accent2">
                  <a:lumMod val="60000"/>
                  <a:lumOff val="40000"/>
                </a:schemeClr>
              </a:gs>
              <a:gs pos="22000">
                <a:schemeClr val="accent1">
                  <a:lumMod val="45000"/>
                  <a:lumOff val="55000"/>
                </a:schemeClr>
              </a:gs>
              <a:gs pos="52000">
                <a:schemeClr val="accent1">
                  <a:lumMod val="45000"/>
                  <a:lumOff val="55000"/>
                </a:schemeClr>
              </a:gs>
              <a:gs pos="97000">
                <a:schemeClr val="accent6">
                  <a:lumMod val="60000"/>
                  <a:lumOff val="4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342551" y="2106124"/>
            <a:ext cx="525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2021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303576" y="3916850"/>
            <a:ext cx="614327" cy="287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2020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-200710" y="5713231"/>
            <a:ext cx="885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 b="1"/>
            </a:lvl1pPr>
          </a:lstStyle>
          <a:p>
            <a:r>
              <a:rPr lang="en-GB" sz="1100" dirty="0"/>
              <a:t>Timeline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6085" y="806409"/>
            <a:ext cx="6954981" cy="7463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alpha val="94000"/>
              </a:schemeClr>
            </a:solidFill>
          </a:ln>
        </p:spPr>
        <p:txBody>
          <a:bodyPr wrap="square">
            <a:noAutofit/>
          </a:bodyPr>
          <a:lstStyle>
            <a:defPPr>
              <a:defRPr lang="en-US"/>
            </a:defPPr>
            <a:lvl1pPr algn="ctr" defTabSz="1075334">
              <a:lnSpc>
                <a:spcPct val="1070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7667" defTabSz="1075334">
              <a:defRPr sz="2117"/>
            </a:lvl2pPr>
            <a:lvl3pPr marL="1075334" defTabSz="1075334">
              <a:defRPr sz="2117"/>
            </a:lvl3pPr>
            <a:lvl4pPr marL="1613002" defTabSz="1075334">
              <a:defRPr sz="2117"/>
            </a:lvl4pPr>
            <a:lvl5pPr marL="2150669" defTabSz="1075334">
              <a:defRPr sz="2117"/>
            </a:lvl5pPr>
            <a:lvl6pPr marL="2688336" defTabSz="1075334">
              <a:defRPr sz="2117"/>
            </a:lvl6pPr>
            <a:lvl7pPr marL="3226003" defTabSz="1075334">
              <a:defRPr sz="2117"/>
            </a:lvl7pPr>
            <a:lvl8pPr marL="3763670" defTabSz="1075334">
              <a:defRPr sz="2117"/>
            </a:lvl8pPr>
            <a:lvl9pPr marL="4301338" defTabSz="1075334">
              <a:defRPr sz="2117"/>
            </a:lvl9pPr>
          </a:lstStyle>
          <a:p>
            <a:r>
              <a:rPr lang="en-US" dirty="0">
                <a:latin typeface="+mn-lt"/>
                <a:ea typeface="Arial" charset="0"/>
                <a:cs typeface="Arial" charset="0"/>
              </a:rPr>
              <a:t>Victims are able to exit exploitative situations and recover more speedily and effectively.</a:t>
            </a:r>
          </a:p>
          <a:p>
            <a:r>
              <a:rPr lang="en-US" dirty="0">
                <a:latin typeface="+mn-lt"/>
                <a:ea typeface="Arial" charset="0"/>
                <a:cs typeface="Arial" charset="0"/>
              </a:rPr>
              <a:t>Supported by: </a:t>
            </a:r>
          </a:p>
          <a:p>
            <a:pPr marL="171450" indent="-171450">
              <a:buFontTx/>
              <a:buChar char="-"/>
            </a:pPr>
            <a:r>
              <a:rPr lang="en-US" dirty="0">
                <a:latin typeface="+mn-lt"/>
                <a:ea typeface="Arial" charset="0"/>
                <a:cs typeface="Arial" charset="0"/>
              </a:rPr>
              <a:t>an integrated service model across frontline </a:t>
            </a:r>
            <a:r>
              <a:rPr lang="en-US" dirty="0" err="1">
                <a:latin typeface="+mn-lt"/>
                <a:ea typeface="Arial" charset="0"/>
                <a:cs typeface="Arial" charset="0"/>
              </a:rPr>
              <a:t>organisations</a:t>
            </a:r>
            <a:r>
              <a:rPr lang="en-US" dirty="0">
                <a:latin typeface="+mn-lt"/>
                <a:ea typeface="Arial" charset="0"/>
                <a:cs typeface="Arial" charset="0"/>
              </a:rPr>
              <a:t>, and </a:t>
            </a:r>
          </a:p>
          <a:p>
            <a:pPr marL="171450" indent="-171450">
              <a:buFontTx/>
              <a:buChar char="-"/>
            </a:pPr>
            <a:r>
              <a:rPr lang="en-US" dirty="0">
                <a:latin typeface="+mn-lt"/>
                <a:ea typeface="Arial" charset="0"/>
                <a:cs typeface="Arial" charset="0"/>
              </a:rPr>
              <a:t>more precise government actions informed by timely, </a:t>
            </a:r>
            <a:r>
              <a:rPr lang="en-US" dirty="0" err="1">
                <a:latin typeface="+mn-lt"/>
                <a:ea typeface="Arial" charset="0"/>
                <a:cs typeface="Arial" charset="0"/>
              </a:rPr>
              <a:t>localised</a:t>
            </a:r>
            <a:r>
              <a:rPr lang="en-US" dirty="0">
                <a:latin typeface="+mn-lt"/>
                <a:ea typeface="Arial" charset="0"/>
                <a:cs typeface="Arial" charset="0"/>
              </a:rPr>
              <a:t> data.</a:t>
            </a:r>
          </a:p>
          <a:p>
            <a:endParaRPr lang="en-GB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43873" y="105061"/>
            <a:ext cx="225367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Main underlying assumptions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45434" y="518367"/>
            <a:ext cx="2072227" cy="8463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700" dirty="0"/>
              <a:t>No major contextual changes creating new barriers to victims leaving exploitative work in each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700" dirty="0"/>
              <a:t>Any changes within government does not significantly impact upon relationship with frontline service partners nor affect willingness to receive data.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285457" y="5810391"/>
            <a:ext cx="614327" cy="287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2019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834594" y="1482355"/>
            <a:ext cx="208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Main assumptions at each </a:t>
            </a:r>
            <a:r>
              <a:rPr lang="en-GB" sz="1200" b="1" dirty="0" err="1"/>
              <a:t>ToC</a:t>
            </a:r>
            <a:r>
              <a:rPr lang="en-GB" sz="1200" b="1" dirty="0"/>
              <a:t> level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956145" y="1981864"/>
            <a:ext cx="2050807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/>
              <a:t>Frontline organisations adopt system as per change management 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/>
              <a:t>Clients demonstrate willingness to respond to polls and share feedback.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/>
              <a:t>No large-scale changes within local government affecting relationships with frontline partners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/>
              <a:t>Willingness of local and/or state government officials to receive evidence on exploitation within their constituency.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9591205" y="2032354"/>
            <a:ext cx="360000" cy="6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994" y="6406872"/>
            <a:ext cx="3627023" cy="38611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965738" y="3232388"/>
            <a:ext cx="2050807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/>
              <a:t>NGOs successfully migrating existing case files to the digital platform, assumes an average of 700 victims per NGO supported using the digital tool by the end of year two.H31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/>
              <a:t>Consistent use of digital system to support work with victims and survivors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1439" y="4753541"/>
            <a:ext cx="2229280" cy="1384996"/>
          </a:xfrm>
          <a:prstGeom prst="rect">
            <a:avLst/>
          </a:prstGeom>
          <a:solidFill>
            <a:srgbClr val="A9D18E"/>
          </a:solidFill>
          <a:ln>
            <a:solidFill>
              <a:schemeClr val="tx1"/>
            </a:solidFill>
          </a:ln>
        </p:spPr>
        <p:txBody>
          <a:bodyPr wrap="square" rtlCol="0">
            <a:normAutofit fontScale="92500" lnSpcReduction="10000"/>
          </a:bodyPr>
          <a:lstStyle>
            <a:defPPr>
              <a:defRPr lang="en-US"/>
            </a:defPPr>
            <a:lvl1pPr defTabSz="1280160">
              <a:defRPr sz="1200"/>
            </a:lvl1pPr>
            <a:lvl2pPr marL="640080" defTabSz="1280160">
              <a:defRPr sz="2520"/>
            </a:lvl2pPr>
            <a:lvl3pPr marL="1280160" defTabSz="1280160">
              <a:defRPr sz="2520"/>
            </a:lvl3pPr>
            <a:lvl4pPr marL="1920240" defTabSz="1280160">
              <a:defRPr sz="2520"/>
            </a:lvl4pPr>
            <a:lvl5pPr marL="2560320" defTabSz="1280160">
              <a:defRPr sz="2520"/>
            </a:lvl5pPr>
            <a:lvl6pPr marL="3200400" defTabSz="1280160">
              <a:defRPr sz="2520"/>
            </a:lvl6pPr>
            <a:lvl7pPr marL="3840480" defTabSz="1280160">
              <a:defRPr sz="2520"/>
            </a:lvl7pPr>
            <a:lvl8pPr marL="4480560" defTabSz="1280160">
              <a:defRPr sz="2520"/>
            </a:lvl8pPr>
            <a:lvl9pPr marL="5120640" defTabSz="1280160">
              <a:defRPr sz="2520"/>
            </a:lvl9pPr>
          </a:lstStyle>
          <a:p>
            <a:pPr>
              <a:lnSpc>
                <a:spcPct val="90000"/>
              </a:lnSpc>
            </a:pPr>
            <a:r>
              <a:rPr lang="en-US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1.1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Review current practices to guide client interaction. 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Design service model incorporating most effective aspects of current processes and international best practice.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Consult with frontline partners and agree on model.</a:t>
            </a:r>
            <a:endParaRPr lang="en-GB" sz="7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1.2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Analyse</a:t>
            </a:r>
            <a:r>
              <a:rPr lang="en-US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data flows and gather technical requirements.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Customise</a:t>
            </a:r>
            <a:r>
              <a:rPr lang="en-US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software and migrate existing data.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Train initial users and make adjustments to system.</a:t>
            </a:r>
          </a:p>
          <a:p>
            <a:pPr>
              <a:lnSpc>
                <a:spcPct val="90000"/>
              </a:lnSpc>
            </a:pPr>
            <a:r>
              <a:rPr lang="en-GB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1.3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Review pilot and incorporate findings.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Develop &amp; implement change management plan, including user training, ongoing support and ‘encouragement visits’.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Prepare regular monitoring reports on system usage.</a:t>
            </a:r>
          </a:p>
          <a:p>
            <a:endParaRPr lang="en-GB" sz="700" dirty="0"/>
          </a:p>
        </p:txBody>
      </p:sp>
      <p:sp>
        <p:nvSpPr>
          <p:cNvPr id="21" name="TextBox 20"/>
          <p:cNvSpPr txBox="1"/>
          <p:nvPr/>
        </p:nvSpPr>
        <p:spPr>
          <a:xfrm>
            <a:off x="3106328" y="4761693"/>
            <a:ext cx="2228400" cy="1384995"/>
          </a:xfrm>
          <a:prstGeom prst="rect">
            <a:avLst/>
          </a:prstGeom>
          <a:solidFill>
            <a:srgbClr val="A9D18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defTabSz="1280160">
              <a:defRPr sz="1200"/>
            </a:lvl1pPr>
            <a:lvl2pPr marL="640080" defTabSz="1280160">
              <a:defRPr sz="2520"/>
            </a:lvl2pPr>
            <a:lvl3pPr marL="1280160" defTabSz="1280160">
              <a:defRPr sz="2520"/>
            </a:lvl3pPr>
            <a:lvl4pPr marL="1920240" defTabSz="1280160">
              <a:defRPr sz="2520"/>
            </a:lvl4pPr>
            <a:lvl5pPr marL="2560320" defTabSz="1280160">
              <a:defRPr sz="2520"/>
            </a:lvl5pPr>
            <a:lvl6pPr marL="3200400" defTabSz="1280160">
              <a:defRPr sz="2520"/>
            </a:lvl6pPr>
            <a:lvl7pPr marL="3840480" defTabSz="1280160">
              <a:defRPr sz="2520"/>
            </a:lvl7pPr>
            <a:lvl8pPr marL="4480560" defTabSz="1280160">
              <a:defRPr sz="2520"/>
            </a:lvl8pPr>
            <a:lvl9pPr marL="5120640" defTabSz="1280160">
              <a:defRPr sz="2520"/>
            </a:lvl9pPr>
          </a:lstStyle>
          <a:p>
            <a:r>
              <a:rPr lang="en-GB" sz="700" dirty="0">
                <a:solidFill>
                  <a:schemeClr val="bg1"/>
                </a:solidFill>
              </a:rPr>
              <a:t>2.1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Design feedback poll in close consultation with frontline partners.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Develop poll in digital system.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Train staff members involved in pilot.</a:t>
            </a:r>
          </a:p>
          <a:p>
            <a:r>
              <a:rPr lang="en-GB" sz="700" dirty="0">
                <a:solidFill>
                  <a:schemeClr val="bg1"/>
                </a:solidFill>
              </a:rPr>
              <a:t>2.2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Review pilot and incorporate findings.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Design and launch campaign to encourage uptake.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Train staff members involved in pilot.</a:t>
            </a:r>
          </a:p>
          <a:p>
            <a:r>
              <a:rPr lang="en-GB" sz="700" dirty="0">
                <a:solidFill>
                  <a:schemeClr val="bg1"/>
                </a:solidFill>
              </a:rPr>
              <a:t>2.3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Analyse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client feedback.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Hold meetings within each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organisation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to review findings and agree upon follow-up actions.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81768" y="4761693"/>
            <a:ext cx="2228400" cy="1386000"/>
          </a:xfrm>
          <a:prstGeom prst="rect">
            <a:avLst/>
          </a:prstGeom>
          <a:solidFill>
            <a:srgbClr val="A9D18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defTabSz="1280160">
              <a:defRPr sz="1200"/>
            </a:lvl1pPr>
            <a:lvl2pPr marL="640080" defTabSz="1280160">
              <a:defRPr sz="2520"/>
            </a:lvl2pPr>
            <a:lvl3pPr marL="1280160" defTabSz="1280160">
              <a:defRPr sz="2520"/>
            </a:lvl3pPr>
            <a:lvl4pPr marL="1920240" defTabSz="1280160">
              <a:defRPr sz="2520"/>
            </a:lvl4pPr>
            <a:lvl5pPr marL="2560320" defTabSz="1280160">
              <a:defRPr sz="2520"/>
            </a:lvl5pPr>
            <a:lvl6pPr marL="3200400" defTabSz="1280160">
              <a:defRPr sz="2520"/>
            </a:lvl6pPr>
            <a:lvl7pPr marL="3840480" defTabSz="1280160">
              <a:defRPr sz="2520"/>
            </a:lvl7pPr>
            <a:lvl8pPr marL="4480560" defTabSz="1280160">
              <a:defRPr sz="2520"/>
            </a:lvl8pPr>
            <a:lvl9pPr marL="5120640" defTabSz="1280160">
              <a:defRPr sz="2520"/>
            </a:lvl9pPr>
          </a:lstStyle>
          <a:p>
            <a:r>
              <a:rPr lang="en-GB" sz="700" dirty="0">
                <a:solidFill>
                  <a:schemeClr val="bg1"/>
                </a:solidFill>
              </a:rPr>
              <a:t>3.1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Export and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analyse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anonymised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data.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Host meeting to review findings with grassroots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organisations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and identify actions.</a:t>
            </a:r>
          </a:p>
          <a:p>
            <a:r>
              <a:rPr lang="en-GB" sz="700" dirty="0">
                <a:solidFill>
                  <a:schemeClr val="bg1"/>
                </a:solidFill>
              </a:rPr>
              <a:t>3.2</a:t>
            </a:r>
          </a:p>
          <a:p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Grassroots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organisations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meet with local government officials to review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anonymised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data and identify actions.</a:t>
            </a:r>
          </a:p>
          <a:p>
            <a:r>
              <a:rPr lang="en-GB" sz="700" dirty="0">
                <a:solidFill>
                  <a:schemeClr val="bg1"/>
                </a:solidFill>
              </a:rPr>
              <a:t>3.3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Develop six-monthly/annual reports for each location.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Share six-monthly/annual reports with government departments.</a:t>
            </a:r>
            <a:endParaRPr lang="en-GB" sz="7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58692" y="4761693"/>
            <a:ext cx="2228400" cy="1386000"/>
          </a:xfrm>
          <a:prstGeom prst="rect">
            <a:avLst/>
          </a:prstGeom>
          <a:solidFill>
            <a:srgbClr val="A9D18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defTabSz="1280160">
              <a:defRPr sz="1200"/>
            </a:lvl1pPr>
            <a:lvl2pPr marL="640080" defTabSz="1280160">
              <a:defRPr sz="2520"/>
            </a:lvl2pPr>
            <a:lvl3pPr marL="1280160" defTabSz="1280160">
              <a:defRPr sz="2520"/>
            </a:lvl3pPr>
            <a:lvl4pPr marL="1920240" defTabSz="1280160">
              <a:defRPr sz="2520"/>
            </a:lvl4pPr>
            <a:lvl5pPr marL="2560320" defTabSz="1280160">
              <a:defRPr sz="2520"/>
            </a:lvl5pPr>
            <a:lvl6pPr marL="3200400" defTabSz="1280160">
              <a:defRPr sz="2520"/>
            </a:lvl6pPr>
            <a:lvl7pPr marL="3840480" defTabSz="1280160">
              <a:defRPr sz="2520"/>
            </a:lvl7pPr>
            <a:lvl8pPr marL="4480560" defTabSz="1280160">
              <a:defRPr sz="2520"/>
            </a:lvl8pPr>
            <a:lvl9pPr marL="5120640" defTabSz="1280160">
              <a:defRPr sz="2520"/>
            </a:lvl9pPr>
          </a:lstStyle>
          <a:p>
            <a:r>
              <a:rPr lang="en-GB" sz="700" dirty="0">
                <a:solidFill>
                  <a:schemeClr val="bg1"/>
                </a:solidFill>
              </a:rPr>
              <a:t>4.1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Merge and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analyse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anonymised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data. 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Develop six monthly thematic reports.</a:t>
            </a:r>
          </a:p>
          <a:p>
            <a:pPr marL="93663" indent="-93663">
              <a:lnSpc>
                <a:spcPct val="90000"/>
              </a:lnSpc>
              <a:buFontTx/>
              <a:buChar char="-"/>
            </a:pP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Discussions with national and international experts regarding findings.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39379" y="2108105"/>
            <a:ext cx="1440000" cy="612000"/>
          </a:xfrm>
          <a:prstGeom prst="rect">
            <a:avLst/>
          </a:prstGeom>
          <a:solidFill>
            <a:srgbClr val="81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>
            <a:defPPr>
              <a:defRPr lang="en-US"/>
            </a:defPPr>
            <a:lvl1pPr algn="ctr" defTabSz="1280160">
              <a:defRPr sz="1200"/>
            </a:lvl1pPr>
            <a:lvl2pPr marL="640080" defTabSz="1280160">
              <a:defRPr sz="2520">
                <a:solidFill>
                  <a:schemeClr val="lt1"/>
                </a:solidFill>
              </a:defRPr>
            </a:lvl2pPr>
            <a:lvl3pPr marL="1280160" defTabSz="1280160">
              <a:defRPr sz="2520">
                <a:solidFill>
                  <a:schemeClr val="lt1"/>
                </a:solidFill>
              </a:defRPr>
            </a:lvl3pPr>
            <a:lvl4pPr marL="1920240" defTabSz="1280160">
              <a:defRPr sz="2520">
                <a:solidFill>
                  <a:schemeClr val="lt1"/>
                </a:solidFill>
              </a:defRPr>
            </a:lvl4pPr>
            <a:lvl5pPr marL="2560320" defTabSz="1280160">
              <a:defRPr sz="2520">
                <a:solidFill>
                  <a:schemeClr val="lt1"/>
                </a:solidFill>
              </a:defRPr>
            </a:lvl5pPr>
            <a:lvl6pPr marL="3200400" defTabSz="1280160">
              <a:defRPr sz="2520">
                <a:solidFill>
                  <a:schemeClr val="lt1"/>
                </a:solidFill>
              </a:defRPr>
            </a:lvl6pPr>
            <a:lvl7pPr marL="3840480" defTabSz="1280160">
              <a:defRPr sz="2520">
                <a:solidFill>
                  <a:schemeClr val="lt1"/>
                </a:solidFill>
              </a:defRPr>
            </a:lvl7pPr>
            <a:lvl8pPr marL="4480560" defTabSz="1280160">
              <a:defRPr sz="2520">
                <a:solidFill>
                  <a:schemeClr val="lt1"/>
                </a:solidFill>
              </a:defRPr>
            </a:lvl8pPr>
            <a:lvl9pPr marL="5120640" defTabSz="1280160">
              <a:defRPr sz="2520">
                <a:solidFill>
                  <a:schemeClr val="lt1"/>
                </a:solidFill>
              </a:defRPr>
            </a:lvl9pPr>
          </a:lstStyle>
          <a:p>
            <a:endParaRPr lang="en-US" sz="800" dirty="0">
              <a:ea typeface="Arial" charset="0"/>
              <a:cs typeface="Arial" charset="0"/>
            </a:endParaRPr>
          </a:p>
          <a:p>
            <a:r>
              <a:rPr lang="en-US" sz="800" dirty="0">
                <a:ea typeface="Arial" charset="0"/>
                <a:cs typeface="Arial" charset="0"/>
              </a:rPr>
              <a:t>1 Higher quality, victim-centered care delivered through a coordinated group of frontline </a:t>
            </a:r>
            <a:r>
              <a:rPr lang="en-US" sz="800" dirty="0" err="1">
                <a:ea typeface="Arial" charset="0"/>
                <a:cs typeface="Arial" charset="0"/>
              </a:rPr>
              <a:t>organisations</a:t>
            </a:r>
            <a:r>
              <a:rPr lang="en-US" sz="800" dirty="0">
                <a:ea typeface="Arial" charset="0"/>
                <a:cs typeface="Arial" charset="0"/>
              </a:rPr>
              <a:t>.</a:t>
            </a:r>
            <a:endParaRPr lang="en-GB" sz="800" dirty="0"/>
          </a:p>
          <a:p>
            <a:endParaRPr lang="en-GB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3551769" y="2102447"/>
            <a:ext cx="1440000" cy="612000"/>
          </a:xfrm>
          <a:prstGeom prst="rect">
            <a:avLst/>
          </a:prstGeom>
          <a:solidFill>
            <a:srgbClr val="81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algn="ctr" defTabSz="1280160">
              <a:defRPr sz="1200">
                <a:solidFill>
                  <a:schemeClr val="lt1"/>
                </a:solidFill>
              </a:defRPr>
            </a:lvl1pPr>
            <a:lvl2pPr marL="640080" defTabSz="1280160">
              <a:defRPr sz="2520">
                <a:solidFill>
                  <a:schemeClr val="lt1"/>
                </a:solidFill>
              </a:defRPr>
            </a:lvl2pPr>
            <a:lvl3pPr marL="1280160" defTabSz="1280160">
              <a:defRPr sz="2520">
                <a:solidFill>
                  <a:schemeClr val="lt1"/>
                </a:solidFill>
              </a:defRPr>
            </a:lvl3pPr>
            <a:lvl4pPr marL="1920240" defTabSz="1280160">
              <a:defRPr sz="2520">
                <a:solidFill>
                  <a:schemeClr val="lt1"/>
                </a:solidFill>
              </a:defRPr>
            </a:lvl4pPr>
            <a:lvl5pPr marL="2560320" defTabSz="1280160">
              <a:defRPr sz="2520">
                <a:solidFill>
                  <a:schemeClr val="lt1"/>
                </a:solidFill>
              </a:defRPr>
            </a:lvl5pPr>
            <a:lvl6pPr marL="3200400" defTabSz="1280160">
              <a:defRPr sz="2520">
                <a:solidFill>
                  <a:schemeClr val="lt1"/>
                </a:solidFill>
              </a:defRPr>
            </a:lvl6pPr>
            <a:lvl7pPr marL="3840480" defTabSz="1280160">
              <a:defRPr sz="2520">
                <a:solidFill>
                  <a:schemeClr val="lt1"/>
                </a:solidFill>
              </a:defRPr>
            </a:lvl7pPr>
            <a:lvl8pPr marL="4480560" defTabSz="1280160">
              <a:defRPr sz="2520">
                <a:solidFill>
                  <a:schemeClr val="lt1"/>
                </a:solidFill>
              </a:defRPr>
            </a:lvl8pPr>
            <a:lvl9pPr marL="5120640" defTabSz="1280160">
              <a:defRPr sz="2520">
                <a:solidFill>
                  <a:schemeClr val="lt1"/>
                </a:solidFill>
              </a:defRPr>
            </a:lvl9pPr>
          </a:lstStyle>
          <a:p>
            <a:endParaRPr lang="en-US" sz="700" dirty="0">
              <a:ea typeface="Arial" charset="0"/>
              <a:cs typeface="Arial" charset="0"/>
            </a:endParaRPr>
          </a:p>
          <a:p>
            <a:r>
              <a:rPr lang="en-US" sz="700" dirty="0">
                <a:ea typeface="Arial" charset="0"/>
                <a:cs typeface="Arial" charset="0"/>
              </a:rPr>
              <a:t>2 Client experience is continually used to improve frontline services.</a:t>
            </a:r>
          </a:p>
          <a:p>
            <a:endParaRPr lang="en-GB" sz="700" dirty="0"/>
          </a:p>
        </p:txBody>
      </p:sp>
      <p:sp>
        <p:nvSpPr>
          <p:cNvPr id="27" name="TextBox 26"/>
          <p:cNvSpPr txBox="1"/>
          <p:nvPr/>
        </p:nvSpPr>
        <p:spPr>
          <a:xfrm>
            <a:off x="5718384" y="2102447"/>
            <a:ext cx="1440000" cy="612000"/>
          </a:xfrm>
          <a:prstGeom prst="rect">
            <a:avLst/>
          </a:prstGeom>
          <a:solidFill>
            <a:srgbClr val="81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algn="ctr" defTabSz="1280160">
              <a:defRPr sz="1200">
                <a:solidFill>
                  <a:schemeClr val="lt1"/>
                </a:solidFill>
              </a:defRPr>
            </a:lvl1pPr>
            <a:lvl2pPr marL="640080" defTabSz="1280160">
              <a:defRPr sz="2520">
                <a:solidFill>
                  <a:schemeClr val="lt1"/>
                </a:solidFill>
              </a:defRPr>
            </a:lvl2pPr>
            <a:lvl3pPr marL="1280160" defTabSz="1280160">
              <a:defRPr sz="2520">
                <a:solidFill>
                  <a:schemeClr val="lt1"/>
                </a:solidFill>
              </a:defRPr>
            </a:lvl3pPr>
            <a:lvl4pPr marL="1920240" defTabSz="1280160">
              <a:defRPr sz="2520">
                <a:solidFill>
                  <a:schemeClr val="lt1"/>
                </a:solidFill>
              </a:defRPr>
            </a:lvl4pPr>
            <a:lvl5pPr marL="2560320" defTabSz="1280160">
              <a:defRPr sz="2520">
                <a:solidFill>
                  <a:schemeClr val="lt1"/>
                </a:solidFill>
              </a:defRPr>
            </a:lvl5pPr>
            <a:lvl6pPr marL="3200400" defTabSz="1280160">
              <a:defRPr sz="2520">
                <a:solidFill>
                  <a:schemeClr val="lt1"/>
                </a:solidFill>
              </a:defRPr>
            </a:lvl6pPr>
            <a:lvl7pPr marL="3840480" defTabSz="1280160">
              <a:defRPr sz="2520">
                <a:solidFill>
                  <a:schemeClr val="lt1"/>
                </a:solidFill>
              </a:defRPr>
            </a:lvl7pPr>
            <a:lvl8pPr marL="4480560" defTabSz="1280160">
              <a:defRPr sz="2520">
                <a:solidFill>
                  <a:schemeClr val="lt1"/>
                </a:solidFill>
              </a:defRPr>
            </a:lvl8pPr>
            <a:lvl9pPr marL="5120640" defTabSz="1280160">
              <a:defRPr sz="2520">
                <a:solidFill>
                  <a:schemeClr val="lt1"/>
                </a:solidFill>
              </a:defRPr>
            </a:lvl9pPr>
          </a:lstStyle>
          <a:p>
            <a:endParaRPr lang="en-US" sz="700" dirty="0">
              <a:ea typeface="Arial" charset="0"/>
              <a:cs typeface="Arial" charset="0"/>
            </a:endParaRPr>
          </a:p>
          <a:p>
            <a:r>
              <a:rPr lang="en-US" sz="700" dirty="0">
                <a:ea typeface="Arial" charset="0"/>
                <a:cs typeface="Arial" charset="0"/>
              </a:rPr>
              <a:t>3 Local and state governments have more timely, </a:t>
            </a:r>
            <a:r>
              <a:rPr lang="en-US" sz="700" dirty="0" err="1">
                <a:ea typeface="Arial" charset="0"/>
                <a:cs typeface="Arial" charset="0"/>
              </a:rPr>
              <a:t>localised</a:t>
            </a:r>
            <a:r>
              <a:rPr lang="en-US" sz="700" dirty="0">
                <a:ea typeface="Arial" charset="0"/>
                <a:cs typeface="Arial" charset="0"/>
              </a:rPr>
              <a:t> data delivered from frontline anti-slavery </a:t>
            </a:r>
            <a:r>
              <a:rPr lang="en-US" sz="700" dirty="0" err="1">
                <a:ea typeface="Arial" charset="0"/>
                <a:cs typeface="Arial" charset="0"/>
              </a:rPr>
              <a:t>organisations</a:t>
            </a:r>
            <a:r>
              <a:rPr lang="en-US" sz="700" dirty="0">
                <a:ea typeface="Arial" charset="0"/>
                <a:cs typeface="Arial" charset="0"/>
              </a:rPr>
              <a:t>.</a:t>
            </a:r>
          </a:p>
          <a:p>
            <a:endParaRPr lang="en-GB" sz="700" dirty="0"/>
          </a:p>
        </p:txBody>
      </p:sp>
      <p:sp>
        <p:nvSpPr>
          <p:cNvPr id="29" name="TextBox 28"/>
          <p:cNvSpPr txBox="1"/>
          <p:nvPr/>
        </p:nvSpPr>
        <p:spPr>
          <a:xfrm>
            <a:off x="7796145" y="2102447"/>
            <a:ext cx="1440000" cy="612000"/>
          </a:xfrm>
          <a:prstGeom prst="rect">
            <a:avLst/>
          </a:prstGeom>
          <a:solidFill>
            <a:srgbClr val="81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algn="ctr" defTabSz="1280160">
              <a:defRPr sz="1200">
                <a:solidFill>
                  <a:schemeClr val="lt1"/>
                </a:solidFill>
              </a:defRPr>
            </a:lvl1pPr>
            <a:lvl2pPr marL="640080" defTabSz="1280160">
              <a:defRPr sz="2520">
                <a:solidFill>
                  <a:schemeClr val="lt1"/>
                </a:solidFill>
              </a:defRPr>
            </a:lvl2pPr>
            <a:lvl3pPr marL="1280160" defTabSz="1280160">
              <a:defRPr sz="2520">
                <a:solidFill>
                  <a:schemeClr val="lt1"/>
                </a:solidFill>
              </a:defRPr>
            </a:lvl3pPr>
            <a:lvl4pPr marL="1920240" defTabSz="1280160">
              <a:defRPr sz="2520">
                <a:solidFill>
                  <a:schemeClr val="lt1"/>
                </a:solidFill>
              </a:defRPr>
            </a:lvl4pPr>
            <a:lvl5pPr marL="2560320" defTabSz="1280160">
              <a:defRPr sz="2520">
                <a:solidFill>
                  <a:schemeClr val="lt1"/>
                </a:solidFill>
              </a:defRPr>
            </a:lvl5pPr>
            <a:lvl6pPr marL="3200400" defTabSz="1280160">
              <a:defRPr sz="2520">
                <a:solidFill>
                  <a:schemeClr val="lt1"/>
                </a:solidFill>
              </a:defRPr>
            </a:lvl6pPr>
            <a:lvl7pPr marL="3840480" defTabSz="1280160">
              <a:defRPr sz="2520">
                <a:solidFill>
                  <a:schemeClr val="lt1"/>
                </a:solidFill>
              </a:defRPr>
            </a:lvl7pPr>
            <a:lvl8pPr marL="4480560" defTabSz="1280160">
              <a:defRPr sz="2520">
                <a:solidFill>
                  <a:schemeClr val="lt1"/>
                </a:solidFill>
              </a:defRPr>
            </a:lvl8pPr>
            <a:lvl9pPr marL="5120640" defTabSz="1280160">
              <a:defRPr sz="2520">
                <a:solidFill>
                  <a:schemeClr val="lt1"/>
                </a:solidFill>
              </a:defRPr>
            </a:lvl9pPr>
          </a:lstStyle>
          <a:p>
            <a:r>
              <a:rPr lang="en-US" sz="700" dirty="0">
                <a:ea typeface="Arial" charset="0"/>
                <a:cs typeface="Arial" charset="0"/>
              </a:rPr>
              <a:t>4 Stronger global evidence on the scale &amp; patterns of modern slavery.</a:t>
            </a:r>
          </a:p>
          <a:p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9605758" y="3239689"/>
            <a:ext cx="360000" cy="6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962246" y="4060778"/>
            <a:ext cx="2088000" cy="630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ea typeface="Arial" charset="0"/>
                <a:cs typeface="Arial" charset="0"/>
              </a:rPr>
              <a:t>Design an effective service model incorporating current processes and international best practice.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ea typeface="Arial" charset="0"/>
                <a:cs typeface="Arial" charset="0"/>
              </a:rPr>
              <a:t>Take up from users at pilot and campaign launch stages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9600340" y="4588032"/>
            <a:ext cx="360000" cy="6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84621" y="3260239"/>
            <a:ext cx="2086637" cy="1061829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 defTabSz="1280160">
              <a:defRPr sz="1200">
                <a:solidFill>
                  <a:schemeClr val="tx1"/>
                </a:solidFill>
              </a:defRPr>
            </a:lvl1pPr>
            <a:lvl2pPr marL="640080" defTabSz="1280160">
              <a:defRPr sz="2520"/>
            </a:lvl2pPr>
            <a:lvl3pPr marL="1280160" defTabSz="1280160">
              <a:defRPr sz="2520"/>
            </a:lvl3pPr>
            <a:lvl4pPr marL="1920240" defTabSz="1280160">
              <a:defRPr sz="2520"/>
            </a:lvl4pPr>
            <a:lvl5pPr marL="2560320" defTabSz="1280160">
              <a:defRPr sz="2520"/>
            </a:lvl5pPr>
            <a:lvl6pPr marL="3200400" defTabSz="1280160">
              <a:defRPr sz="2520"/>
            </a:lvl6pPr>
            <a:lvl7pPr marL="3840480" defTabSz="1280160">
              <a:defRPr sz="2520"/>
            </a:lvl7pPr>
            <a:lvl8pPr marL="4480560" defTabSz="1280160">
              <a:defRPr sz="2520"/>
            </a:lvl8pPr>
            <a:lvl9pPr marL="5120640" defTabSz="1280160">
              <a:defRPr sz="2520"/>
            </a:lvl9pPr>
          </a:lstStyle>
          <a:p>
            <a:pPr algn="l"/>
            <a:r>
              <a:rPr lang="en-US" sz="700" dirty="0">
                <a:solidFill>
                  <a:schemeClr val="bg1"/>
                </a:solidFill>
              </a:rPr>
              <a:t>1.1 A victim-centered, integrated service model is agreed. Service guidelines and operating procedures documented.</a:t>
            </a:r>
          </a:p>
          <a:p>
            <a:pPr algn="l"/>
            <a:r>
              <a:rPr lang="en-US" sz="700" dirty="0">
                <a:solidFill>
                  <a:schemeClr val="bg1"/>
                </a:solidFill>
              </a:rPr>
              <a:t>1.2 Data flows to support the integrated service model are mapped and translated into a digital tool</a:t>
            </a:r>
          </a:p>
          <a:p>
            <a:pPr algn="l"/>
            <a:r>
              <a:rPr lang="en-US" sz="700" dirty="0">
                <a:solidFill>
                  <a:schemeClr val="bg1"/>
                </a:solidFill>
              </a:rPr>
              <a:t>1.3 Ongoing monitoring and support to ensure sustained adherence to the victim-centered, integrated service model. Refresher training and tailored support provided where necessary.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210898" y="3254092"/>
            <a:ext cx="2088000" cy="1062000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 defTabSz="1280160">
              <a:defRPr sz="1200">
                <a:solidFill>
                  <a:schemeClr val="tx1"/>
                </a:solidFill>
              </a:defRPr>
            </a:lvl1pPr>
            <a:lvl2pPr marL="640080" defTabSz="1280160">
              <a:defRPr sz="2520"/>
            </a:lvl2pPr>
            <a:lvl3pPr marL="1280160" defTabSz="1280160">
              <a:defRPr sz="2520"/>
            </a:lvl3pPr>
            <a:lvl4pPr marL="1920240" defTabSz="1280160">
              <a:defRPr sz="2520"/>
            </a:lvl4pPr>
            <a:lvl5pPr marL="2560320" defTabSz="1280160">
              <a:defRPr sz="2520"/>
            </a:lvl5pPr>
            <a:lvl6pPr marL="3200400" defTabSz="1280160">
              <a:defRPr sz="2520"/>
            </a:lvl6pPr>
            <a:lvl7pPr marL="3840480" defTabSz="1280160">
              <a:defRPr sz="2520"/>
            </a:lvl7pPr>
            <a:lvl8pPr marL="4480560" defTabSz="1280160">
              <a:defRPr sz="2520"/>
            </a:lvl8pPr>
            <a:lvl9pPr marL="5120640" defTabSz="1280160">
              <a:defRPr sz="2520"/>
            </a:lvl9pPr>
          </a:lstStyle>
          <a:p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2.1 ‘Voice of the client' polls are developed and piloted.</a:t>
            </a:r>
          </a:p>
          <a:p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2.2 Official rollout of the 'voice of the client' polls, accompanied by campaigns to encourage take up among clients.</a:t>
            </a:r>
          </a:p>
          <a:p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2.3 Client feedback data is used to influence frontline service design and resource allocation.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12770" y="3267702"/>
            <a:ext cx="2088000" cy="1061829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 defTabSz="1280160">
              <a:defRPr sz="1200">
                <a:solidFill>
                  <a:schemeClr val="tx1"/>
                </a:solidFill>
              </a:defRPr>
            </a:lvl1pPr>
            <a:lvl2pPr marL="640080" defTabSz="1280160">
              <a:defRPr sz="2520"/>
            </a:lvl2pPr>
            <a:lvl3pPr marL="1280160" defTabSz="1280160">
              <a:defRPr sz="2520"/>
            </a:lvl3pPr>
            <a:lvl4pPr marL="1920240" defTabSz="1280160">
              <a:defRPr sz="2520"/>
            </a:lvl4pPr>
            <a:lvl5pPr marL="2560320" defTabSz="1280160">
              <a:defRPr sz="2520"/>
            </a:lvl5pPr>
            <a:lvl6pPr marL="3200400" defTabSz="1280160">
              <a:defRPr sz="2520"/>
            </a:lvl6pPr>
            <a:lvl7pPr marL="3840480" defTabSz="1280160">
              <a:defRPr sz="2520"/>
            </a:lvl7pPr>
            <a:lvl8pPr marL="4480560" defTabSz="1280160">
              <a:defRPr sz="2520"/>
            </a:lvl8pPr>
            <a:lvl9pPr marL="5120640" defTabSz="1280160">
              <a:defRPr sz="2520"/>
            </a:lvl9pPr>
          </a:lstStyle>
          <a:p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3.1 Grassroots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organisations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jointly review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anonymised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victims data and formulate recommendations to the government.</a:t>
            </a:r>
          </a:p>
          <a:p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3.2 Local government officials are having regular meetings with grassroots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organisations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 to jointly review victims data from their local area.</a:t>
            </a:r>
          </a:p>
          <a:p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3.3 State government officials are presented with six-monthly/annual joint report from grassroots </a:t>
            </a:r>
            <a:r>
              <a:rPr lang="en-US" sz="700" dirty="0" err="1">
                <a:solidFill>
                  <a:schemeClr val="bg1"/>
                </a:solidFill>
                <a:ea typeface="Arial" charset="0"/>
                <a:cs typeface="Arial" charset="0"/>
              </a:rPr>
              <a:t>organisations</a:t>
            </a:r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10168" y="3277598"/>
            <a:ext cx="2088000" cy="1062000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>
            <a:defPPr>
              <a:defRPr lang="en-US"/>
            </a:defPPr>
            <a:lvl1pPr algn="ctr" defTabSz="1280160">
              <a:defRPr sz="1200">
                <a:solidFill>
                  <a:schemeClr val="tx1"/>
                </a:solidFill>
              </a:defRPr>
            </a:lvl1pPr>
            <a:lvl2pPr marL="640080" defTabSz="1280160">
              <a:defRPr sz="2520"/>
            </a:lvl2pPr>
            <a:lvl3pPr marL="1280160" defTabSz="1280160">
              <a:defRPr sz="2520"/>
            </a:lvl3pPr>
            <a:lvl4pPr marL="1920240" defTabSz="1280160">
              <a:defRPr sz="2520"/>
            </a:lvl4pPr>
            <a:lvl5pPr marL="2560320" defTabSz="1280160">
              <a:defRPr sz="2520"/>
            </a:lvl5pPr>
            <a:lvl6pPr marL="3200400" defTabSz="1280160">
              <a:defRPr sz="2520"/>
            </a:lvl6pPr>
            <a:lvl7pPr marL="3840480" defTabSz="1280160">
              <a:defRPr sz="2520"/>
            </a:lvl7pPr>
            <a:lvl8pPr marL="4480560" defTabSz="1280160">
              <a:defRPr sz="2520"/>
            </a:lvl8pPr>
            <a:lvl9pPr marL="5120640" defTabSz="1280160">
              <a:defRPr sz="2520"/>
            </a:lvl9pPr>
          </a:lstStyle>
          <a:p>
            <a:r>
              <a:rPr lang="en-US" sz="700" dirty="0">
                <a:solidFill>
                  <a:schemeClr val="bg1"/>
                </a:solidFill>
                <a:ea typeface="Arial" charset="0"/>
                <a:cs typeface="Arial" charset="0"/>
              </a:rPr>
              <a:t>4.1 Six-monthly thematic reports examining the scale and patterns of slavery are produced and discussed with national and international modern slavery experts.</a:t>
            </a:r>
          </a:p>
        </p:txBody>
      </p:sp>
      <p:cxnSp>
        <p:nvCxnSpPr>
          <p:cNvPr id="39" name="Straight Arrow Connector 38"/>
          <p:cNvCxnSpPr>
            <a:cxnSpLocks/>
            <a:stCxn id="20" idx="0"/>
            <a:endCxn id="33" idx="2"/>
          </p:cNvCxnSpPr>
          <p:nvPr/>
        </p:nvCxnSpPr>
        <p:spPr>
          <a:xfrm flipV="1">
            <a:off x="1936078" y="4322067"/>
            <a:ext cx="93600" cy="45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cxnSpLocks/>
            <a:stCxn id="22" idx="0"/>
            <a:endCxn id="35" idx="2"/>
          </p:cNvCxnSpPr>
          <p:nvPr/>
        </p:nvCxnSpPr>
        <p:spPr>
          <a:xfrm flipH="1" flipV="1">
            <a:off x="6456770" y="4329531"/>
            <a:ext cx="39600" cy="45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cxnSpLocks/>
            <a:stCxn id="24" idx="0"/>
            <a:endCxn id="37" idx="2"/>
          </p:cNvCxnSpPr>
          <p:nvPr/>
        </p:nvCxnSpPr>
        <p:spPr>
          <a:xfrm flipH="1" flipV="1">
            <a:off x="8654168" y="4339597"/>
            <a:ext cx="118800" cy="45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  <a:stCxn id="37" idx="0"/>
            <a:endCxn id="29" idx="2"/>
          </p:cNvCxnSpPr>
          <p:nvPr/>
        </p:nvCxnSpPr>
        <p:spPr>
          <a:xfrm flipH="1" flipV="1">
            <a:off x="8516145" y="2714447"/>
            <a:ext cx="136800" cy="54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cxnSpLocks/>
            <a:stCxn id="35" idx="0"/>
            <a:endCxn id="27" idx="2"/>
          </p:cNvCxnSpPr>
          <p:nvPr/>
        </p:nvCxnSpPr>
        <p:spPr>
          <a:xfrm flipH="1" flipV="1">
            <a:off x="6438384" y="2714447"/>
            <a:ext cx="18000" cy="54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cxnSpLocks/>
            <a:stCxn id="33" idx="0"/>
            <a:endCxn id="25" idx="2"/>
          </p:cNvCxnSpPr>
          <p:nvPr/>
        </p:nvCxnSpPr>
        <p:spPr>
          <a:xfrm flipV="1">
            <a:off x="2027940" y="2720105"/>
            <a:ext cx="31439" cy="540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</p:cNvCxnSpPr>
          <p:nvPr/>
        </p:nvCxnSpPr>
        <p:spPr>
          <a:xfrm flipV="1">
            <a:off x="2121875" y="1632620"/>
            <a:ext cx="543600" cy="46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 flipH="1" flipV="1">
            <a:off x="6370370" y="1569373"/>
            <a:ext cx="172800" cy="54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7132727" y="6644741"/>
            <a:ext cx="1013462" cy="12826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7131182" y="6489276"/>
            <a:ext cx="1013462" cy="12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272575" y="6349703"/>
            <a:ext cx="1590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Well-evidenced causality 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271032" y="6502103"/>
            <a:ext cx="18873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Limited evidence of causality 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18086" y="102622"/>
            <a:ext cx="77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Optimising</a:t>
            </a:r>
            <a:r>
              <a:rPr lang="en-US" dirty="0"/>
              <a:t> frontline care through integrated victim support - Theory of Change 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FC83B962-0599-D04F-9D3D-52343AF712AA}"/>
              </a:ext>
            </a:extLst>
          </p:cNvPr>
          <p:cNvCxnSpPr>
            <a:cxnSpLocks/>
          </p:cNvCxnSpPr>
          <p:nvPr/>
        </p:nvCxnSpPr>
        <p:spPr>
          <a:xfrm flipH="1" flipV="1">
            <a:off x="4295079" y="1569373"/>
            <a:ext cx="7200" cy="54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94FA18D-07D9-8B43-A222-3A8F65A06C07}"/>
              </a:ext>
            </a:extLst>
          </p:cNvPr>
          <p:cNvCxnSpPr>
            <a:cxnSpLocks/>
          </p:cNvCxnSpPr>
          <p:nvPr/>
        </p:nvCxnSpPr>
        <p:spPr>
          <a:xfrm flipH="1" flipV="1">
            <a:off x="8256961" y="1575894"/>
            <a:ext cx="406799" cy="54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7EF518A-735A-1941-A39C-B96EB37ABA32}"/>
              </a:ext>
            </a:extLst>
          </p:cNvPr>
          <p:cNvCxnSpPr>
            <a:cxnSpLocks/>
          </p:cNvCxnSpPr>
          <p:nvPr/>
        </p:nvCxnSpPr>
        <p:spPr>
          <a:xfrm flipH="1" flipV="1">
            <a:off x="4276542" y="2707521"/>
            <a:ext cx="7200" cy="54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4F6C1C1B-9AB7-AA47-BF08-1053ECACE88D}"/>
              </a:ext>
            </a:extLst>
          </p:cNvPr>
          <p:cNvCxnSpPr>
            <a:cxnSpLocks/>
          </p:cNvCxnSpPr>
          <p:nvPr/>
        </p:nvCxnSpPr>
        <p:spPr>
          <a:xfrm flipH="1" flipV="1">
            <a:off x="4286422" y="4302192"/>
            <a:ext cx="7200" cy="45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214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393962F-497C-4DFF-AA2E-F47D9BC7BF16}" vid="{7F942FB1-3BA5-4ACD-85E8-2C9CEE4FF6E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93e580ec-c125-41f3-a307-e1c841722a86" ContentTypeId="0x010100A5BF1C78D9F64B679A5EBDE1C6598EBC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e2bfa7b6474897ab4a53f76ea236c7 xmlns="4e9417ab-6472-4075-af16-7dc6074df91e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14c80daa-741b-422c-9722-f71693c9ede4</TermId>
        </TermInfo>
      </Terms>
    </lae2bfa7b6474897ab4a53f76ea236c7>
    <cf401361b24e474cb011be6eb76c0e76 xmlns="4e9417ab-6472-4075-af16-7dc6074df91e">
      <Terms xmlns="http://schemas.microsoft.com/office/infopath/2007/PartnerControls">
        <TermInfo xmlns="http://schemas.microsoft.com/office/infopath/2007/PartnerControls">
          <TermName xmlns="http://schemas.microsoft.com/office/infopath/2007/PartnerControls">Crown</TermName>
          <TermId xmlns="http://schemas.microsoft.com/office/infopath/2007/PartnerControls">69589897-2828-4761-976e-717fd8e631c9</TermId>
        </TermInfo>
      </Terms>
    </cf401361b24e474cb011be6eb76c0e76>
    <TaxCatchAll xmlns="4e9417ab-6472-4075-af16-7dc6074df91e">
      <Value>4</Value>
      <Value>3</Value>
      <Value>2</Value>
      <Value>1</Value>
    </TaxCatchAll>
    <n7493b4506bf40e28c373b1e51a33445 xmlns="4e9417ab-6472-4075-af16-7dc6074df91e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Policy – Significant</TermName>
          <TermId xmlns="http://schemas.microsoft.com/office/infopath/2007/PartnerControls">b8faeb8d-1a87-44bd-8153-bff3c10363ae</TermId>
        </TermInfo>
      </Terms>
    </n7493b4506bf40e28c373b1e51a33445>
    <jb5e598af17141539648acf311d7477b xmlns="4e9417ab-6472-4075-af16-7dc6074df91e">
      <Terms xmlns="http://schemas.microsoft.com/office/infopath/2007/PartnerControls">
        <TermInfo xmlns="http://schemas.microsoft.com/office/infopath/2007/PartnerControls">
          <TermName xmlns="http://schemas.microsoft.com/office/infopath/2007/PartnerControls">SOC Overseas Engagement</TermName>
          <TermId xmlns="http://schemas.microsoft.com/office/infopath/2007/PartnerControls">79b91fc0-6a33-4f5a-b699-2816409510e2</TermId>
        </TermInfo>
      </Terms>
    </jb5e598af17141539648acf311d7477b>
    <HOMigrated xmlns="4e9417ab-6472-4075-af16-7dc6074df91e">true</HOMigrate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O document" ma:contentTypeID="0x010100A5BF1C78D9F64B679A5EBDE1C6598EBC0100C989B5E4099C9445B7FBC78009D58539" ma:contentTypeVersion="8" ma:contentTypeDescription="Create a new document." ma:contentTypeScope="" ma:versionID="13cf1420b6edfbd1791a644cff84cf53">
  <xsd:schema xmlns:xsd="http://www.w3.org/2001/XMLSchema" xmlns:xs="http://www.w3.org/2001/XMLSchema" xmlns:p="http://schemas.microsoft.com/office/2006/metadata/properties" xmlns:ns2="4e9417ab-6472-4075-af16-7dc6074df91e" xmlns:ns3="4700bd1f-744c-4c02-8bc0-2389b4673d06" xmlns:ns4="b2c90834-a3f4-4c93-8982-c41b186f178b" targetNamespace="http://schemas.microsoft.com/office/2006/metadata/properties" ma:root="true" ma:fieldsID="42ecbb75679c6b7bf6856567c0039720" ns2:_="" ns3:_="" ns4:_="">
    <xsd:import namespace="4e9417ab-6472-4075-af16-7dc6074df91e"/>
    <xsd:import namespace="4700bd1f-744c-4c02-8bc0-2389b4673d06"/>
    <xsd:import namespace="b2c90834-a3f4-4c93-8982-c41b186f178b"/>
    <xsd:element name="properties">
      <xsd:complexType>
        <xsd:sequence>
          <xsd:element name="documentManagement">
            <xsd:complexType>
              <xsd:all>
                <xsd:element ref="ns2:lae2bfa7b6474897ab4a53f76ea236c7" minOccurs="0"/>
                <xsd:element ref="ns2:TaxCatchAll" minOccurs="0"/>
                <xsd:element ref="ns2:TaxCatchAllLabel" minOccurs="0"/>
                <xsd:element ref="ns2:cf401361b24e474cb011be6eb76c0e76" minOccurs="0"/>
                <xsd:element ref="ns2:jb5e598af17141539648acf311d7477b" minOccurs="0"/>
                <xsd:element ref="ns2:n7493b4506bf40e28c373b1e51a33445" minOccurs="0"/>
                <xsd:element ref="ns2:HOMigrated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417ab-6472-4075-af16-7dc6074df91e" elementFormDefault="qualified">
    <xsd:import namespace="http://schemas.microsoft.com/office/2006/documentManagement/types"/>
    <xsd:import namespace="http://schemas.microsoft.com/office/infopath/2007/PartnerControls"/>
    <xsd:element name="lae2bfa7b6474897ab4a53f76ea236c7" ma:index="8" ma:taxonomy="true" ma:internalName="lae2bfa7b6474897ab4a53f76ea236c7" ma:taxonomyFieldName="HOGovernmentSecurityClassification" ma:displayName="Government Security Classification" ma:readOnly="false" ma:default="1;#Official|14c80daa-741b-422c-9722-f71693c9ede4" ma:fieldId="{5ae2bfa7-b647-4897-ab4a-53f76ea236c7}" ma:sspId="93e580ec-c125-41f3-a307-e1c841722a86" ma:termSetId="56209604-fc17-4ace-9b7b-f45f0f17d5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5903d8e1-7d2b-4684-9dbd-879311e64627}" ma:internalName="TaxCatchAll" ma:showField="CatchAllData" ma:web="b2c90834-a3f4-4c93-8982-c41b186f17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903d8e1-7d2b-4684-9dbd-879311e64627}" ma:internalName="TaxCatchAllLabel" ma:readOnly="true" ma:showField="CatchAllDataLabel" ma:web="b2c90834-a3f4-4c93-8982-c41b186f17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f401361b24e474cb011be6eb76c0e76" ma:index="12" ma:taxonomy="true" ma:internalName="cf401361b24e474cb011be6eb76c0e76" ma:taxonomyFieldName="HOCopyrightLevel" ma:displayName="Copyright level" ma:readOnly="false" ma:default="2;#Crown|69589897-2828-4761-976e-717fd8e631c9" ma:fieldId="{cf401361-b24e-474c-b011-be6eb76c0e76}" ma:sspId="93e580ec-c125-41f3-a307-e1c841722a86" ma:termSetId="bdd694c6-7266-48f2-93d6-d15992cd203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b5e598af17141539648acf311d7477b" ma:index="14" nillable="true" ma:taxonomy="true" ma:internalName="jb5e598af17141539648acf311d7477b" ma:taxonomyFieldName="HOBusinessUnit" ma:displayName="Business unit" ma:default="3;#SOC Overseas Engagement|79b91fc0-6a33-4f5a-b699-2816409510e2" ma:fieldId="{3b5e598a-f171-4153-9648-acf311d7477b}" ma:sspId="93e580ec-c125-41f3-a307-e1c841722a86" ma:termSetId="55eb802e-fbca-455b-a7d2-d5919d4ea3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7493b4506bf40e28c373b1e51a33445" ma:index="16" nillable="true" ma:taxonomy="true" ma:internalName="n7493b4506bf40e28c373b1e51a33445" ma:taxonomyFieldName="HOSiteType" ma:displayName="Site type" ma:default="4;#Policy – Significant|b8faeb8d-1a87-44bd-8153-bff3c10363ae" ma:fieldId="{77493b45-06bf-40e2-8c37-3b1e51a33445}" ma:sspId="93e580ec-c125-41f3-a307-e1c841722a86" ma:termSetId="4518b03a-1a05-49af-8bf2-e5548589f2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OMigrated" ma:index="18" nillable="true" ma:displayName="Migrated" ma:default="1" ma:internalName="HOMigra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00bd1f-744c-4c02-8bc0-2389b4673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90834-a3f4-4c93-8982-c41b186f178b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A74AF8-CD0F-406B-B5C6-A8047EBCC5BE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ED055B2B-97A7-47C1-9AE3-B22A0198C4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1D2B8D-2778-4151-BA36-03BC3E7B8CFC}">
  <ds:schemaRefs>
    <ds:schemaRef ds:uri="4e9417ab-6472-4075-af16-7dc6074df91e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b2c90834-a3f4-4c93-8982-c41b186f178b"/>
    <ds:schemaRef ds:uri="4700bd1f-744c-4c02-8bc0-2389b4673d06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F334CE49-44B1-47C1-91E9-1DBB997F6D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417ab-6472-4075-af16-7dc6074df91e"/>
    <ds:schemaRef ds:uri="4700bd1f-744c-4c02-8bc0-2389b4673d06"/>
    <ds:schemaRef ds:uri="b2c90834-a3f4-4c93-8982-c41b186f17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1722</TotalTime>
  <Words>692</Words>
  <Application>Microsoft Office PowerPoint</Application>
  <PresentationFormat>Widescreen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Fox (Sensitive)</dc:creator>
  <cp:lastModifiedBy>Simeon Onaji</cp:lastModifiedBy>
  <cp:revision>33</cp:revision>
  <dcterms:created xsi:type="dcterms:W3CDTF">2018-11-16T12:33:00Z</dcterms:created>
  <dcterms:modified xsi:type="dcterms:W3CDTF">2020-06-12T16:14:26Z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0x010100A5BF1C78D9F64B679A5EBDE1C6598EBC0100C989B5E4099C9445B7FBC78009D58539</vt:lpwstr>
  </property>
  <property fmtid="{D5CDD505-2E9C-101B-9397-08002B2CF9AE}" pid="3" name="HOBusinessUnit">
    <vt:lpwstr>3;#SOC Overseas Engagement|79b91fc0-6a33-4f5a-b699-2816409510e2</vt:lpwstr>
  </property>
  <property fmtid="{D5CDD505-2E9C-101B-9397-08002B2CF9AE}" pid="4" name="HOCopyrightLevel">
    <vt:lpwstr>2;#Crown|69589897-2828-4761-976e-717fd8e631c9</vt:lpwstr>
  </property>
  <property fmtid="{D5CDD505-2E9C-101B-9397-08002B2CF9AE}" pid="5" name="HOGovernmentSecurityClassification">
    <vt:lpwstr>1;#Official|14c80daa-741b-422c-9722-f71693c9ede4</vt:lpwstr>
  </property>
  <property fmtid="{D5CDD505-2E9C-101B-9397-08002B2CF9AE}" pid="6" name="HOSiteType">
    <vt:lpwstr>4;#Policy – Significant|b8faeb8d-1a87-44bd-8153-bff3c10363ae</vt:lpwstr>
  </property>
</Properties>
</file>