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gers Martin" initials="RM" lastIdx="0" clrIdx="0">
    <p:extLst>
      <p:ext uri="{19B8F6BF-5375-455C-9EA6-DF929625EA0E}">
        <p15:presenceInfo xmlns:p15="http://schemas.microsoft.com/office/powerpoint/2012/main" userId="S::Martin.Rogers@homeoffice.gov.uk::9e5024c4-20f2-408c-89a6-82408de020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D7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7" d="100"/>
          <a:sy n="77"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F830D-2089-4A38-AEF7-2ABCD9CBA7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BA7F60F-5E87-4386-A58E-15FC7C6874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D9F44F8-327A-4069-876E-091E3450AD9D}"/>
              </a:ext>
            </a:extLst>
          </p:cNvPr>
          <p:cNvSpPr>
            <a:spLocks noGrp="1"/>
          </p:cNvSpPr>
          <p:nvPr>
            <p:ph type="dt" sz="half" idx="10"/>
          </p:nvPr>
        </p:nvSpPr>
        <p:spPr/>
        <p:txBody>
          <a:bodyPr/>
          <a:lstStyle/>
          <a:p>
            <a:fld id="{541A31A1-9BF6-4F46-9161-72B3A622A0B9}" type="datetimeFigureOut">
              <a:rPr lang="en-GB" smtClean="0"/>
              <a:t>16/06/2020</a:t>
            </a:fld>
            <a:endParaRPr lang="en-GB"/>
          </a:p>
        </p:txBody>
      </p:sp>
      <p:sp>
        <p:nvSpPr>
          <p:cNvPr id="5" name="Footer Placeholder 4">
            <a:extLst>
              <a:ext uri="{FF2B5EF4-FFF2-40B4-BE49-F238E27FC236}">
                <a16:creationId xmlns:a16="http://schemas.microsoft.com/office/drawing/2014/main" id="{B8D044E1-962F-44E4-9DC0-B1F17C8BBA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6CD749-EEC2-468C-837A-A0E91B809621}"/>
              </a:ext>
            </a:extLst>
          </p:cNvPr>
          <p:cNvSpPr>
            <a:spLocks noGrp="1"/>
          </p:cNvSpPr>
          <p:nvPr>
            <p:ph type="sldNum" sz="quarter" idx="12"/>
          </p:nvPr>
        </p:nvSpPr>
        <p:spPr/>
        <p:txBody>
          <a:bodyPr/>
          <a:lstStyle/>
          <a:p>
            <a:fld id="{645BDEE4-0C3B-4CE4-8F6B-48EB49C18461}" type="slidenum">
              <a:rPr lang="en-GB" smtClean="0"/>
              <a:t>‹#›</a:t>
            </a:fld>
            <a:endParaRPr lang="en-GB"/>
          </a:p>
        </p:txBody>
      </p:sp>
    </p:spTree>
    <p:extLst>
      <p:ext uri="{BB962C8B-B14F-4D97-AF65-F5344CB8AC3E}">
        <p14:creationId xmlns:p14="http://schemas.microsoft.com/office/powerpoint/2010/main" val="2020977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C0599-C6C1-4981-8678-36435075EF8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A393BC-7BDE-4F03-87AB-21315DCF68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88B14C-39BD-4B44-8A49-68433A9C0787}"/>
              </a:ext>
            </a:extLst>
          </p:cNvPr>
          <p:cNvSpPr>
            <a:spLocks noGrp="1"/>
          </p:cNvSpPr>
          <p:nvPr>
            <p:ph type="dt" sz="half" idx="10"/>
          </p:nvPr>
        </p:nvSpPr>
        <p:spPr/>
        <p:txBody>
          <a:bodyPr/>
          <a:lstStyle/>
          <a:p>
            <a:fld id="{541A31A1-9BF6-4F46-9161-72B3A622A0B9}" type="datetimeFigureOut">
              <a:rPr lang="en-GB" smtClean="0"/>
              <a:t>16/06/2020</a:t>
            </a:fld>
            <a:endParaRPr lang="en-GB"/>
          </a:p>
        </p:txBody>
      </p:sp>
      <p:sp>
        <p:nvSpPr>
          <p:cNvPr id="5" name="Footer Placeholder 4">
            <a:extLst>
              <a:ext uri="{FF2B5EF4-FFF2-40B4-BE49-F238E27FC236}">
                <a16:creationId xmlns:a16="http://schemas.microsoft.com/office/drawing/2014/main" id="{E5C24D0C-0875-4C22-B5F5-CE55D6EFB3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593442-296C-4DDA-A89C-52441925246A}"/>
              </a:ext>
            </a:extLst>
          </p:cNvPr>
          <p:cNvSpPr>
            <a:spLocks noGrp="1"/>
          </p:cNvSpPr>
          <p:nvPr>
            <p:ph type="sldNum" sz="quarter" idx="12"/>
          </p:nvPr>
        </p:nvSpPr>
        <p:spPr/>
        <p:txBody>
          <a:bodyPr/>
          <a:lstStyle/>
          <a:p>
            <a:fld id="{645BDEE4-0C3B-4CE4-8F6B-48EB49C18461}" type="slidenum">
              <a:rPr lang="en-GB" smtClean="0"/>
              <a:t>‹#›</a:t>
            </a:fld>
            <a:endParaRPr lang="en-GB"/>
          </a:p>
        </p:txBody>
      </p:sp>
    </p:spTree>
    <p:extLst>
      <p:ext uri="{BB962C8B-B14F-4D97-AF65-F5344CB8AC3E}">
        <p14:creationId xmlns:p14="http://schemas.microsoft.com/office/powerpoint/2010/main" val="3589248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11E631-8DD0-4C95-9FB6-471FAB67740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F697F5-303A-46AB-BC7B-47A40B1050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5C3EA4-3FEB-414B-8B64-909BCDC3F0FF}"/>
              </a:ext>
            </a:extLst>
          </p:cNvPr>
          <p:cNvSpPr>
            <a:spLocks noGrp="1"/>
          </p:cNvSpPr>
          <p:nvPr>
            <p:ph type="dt" sz="half" idx="10"/>
          </p:nvPr>
        </p:nvSpPr>
        <p:spPr/>
        <p:txBody>
          <a:bodyPr/>
          <a:lstStyle/>
          <a:p>
            <a:fld id="{541A31A1-9BF6-4F46-9161-72B3A622A0B9}" type="datetimeFigureOut">
              <a:rPr lang="en-GB" smtClean="0"/>
              <a:t>16/06/2020</a:t>
            </a:fld>
            <a:endParaRPr lang="en-GB"/>
          </a:p>
        </p:txBody>
      </p:sp>
      <p:sp>
        <p:nvSpPr>
          <p:cNvPr id="5" name="Footer Placeholder 4">
            <a:extLst>
              <a:ext uri="{FF2B5EF4-FFF2-40B4-BE49-F238E27FC236}">
                <a16:creationId xmlns:a16="http://schemas.microsoft.com/office/drawing/2014/main" id="{B14EDD89-0EBD-40E7-B032-917FF19A44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7A9A1E-1047-4C6F-803F-6DD53ED08AA6}"/>
              </a:ext>
            </a:extLst>
          </p:cNvPr>
          <p:cNvSpPr>
            <a:spLocks noGrp="1"/>
          </p:cNvSpPr>
          <p:nvPr>
            <p:ph type="sldNum" sz="quarter" idx="12"/>
          </p:nvPr>
        </p:nvSpPr>
        <p:spPr/>
        <p:txBody>
          <a:bodyPr/>
          <a:lstStyle/>
          <a:p>
            <a:fld id="{645BDEE4-0C3B-4CE4-8F6B-48EB49C18461}" type="slidenum">
              <a:rPr lang="en-GB" smtClean="0"/>
              <a:t>‹#›</a:t>
            </a:fld>
            <a:endParaRPr lang="en-GB"/>
          </a:p>
        </p:txBody>
      </p:sp>
    </p:spTree>
    <p:extLst>
      <p:ext uri="{BB962C8B-B14F-4D97-AF65-F5344CB8AC3E}">
        <p14:creationId xmlns:p14="http://schemas.microsoft.com/office/powerpoint/2010/main" val="1117714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AF996-AE58-4064-A01F-D8AC7644CA5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F3E7E9-CD67-49BC-8DFE-5F9363CCC9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24531C-DBB9-41CB-B55C-83AE84526563}"/>
              </a:ext>
            </a:extLst>
          </p:cNvPr>
          <p:cNvSpPr>
            <a:spLocks noGrp="1"/>
          </p:cNvSpPr>
          <p:nvPr>
            <p:ph type="dt" sz="half" idx="10"/>
          </p:nvPr>
        </p:nvSpPr>
        <p:spPr/>
        <p:txBody>
          <a:bodyPr/>
          <a:lstStyle/>
          <a:p>
            <a:fld id="{541A31A1-9BF6-4F46-9161-72B3A622A0B9}" type="datetimeFigureOut">
              <a:rPr lang="en-GB" smtClean="0"/>
              <a:t>16/06/2020</a:t>
            </a:fld>
            <a:endParaRPr lang="en-GB"/>
          </a:p>
        </p:txBody>
      </p:sp>
      <p:sp>
        <p:nvSpPr>
          <p:cNvPr id="5" name="Footer Placeholder 4">
            <a:extLst>
              <a:ext uri="{FF2B5EF4-FFF2-40B4-BE49-F238E27FC236}">
                <a16:creationId xmlns:a16="http://schemas.microsoft.com/office/drawing/2014/main" id="{55B0732C-82EA-4590-BC10-1664B40879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D82958-08A0-40BC-834D-76DB72911F4B}"/>
              </a:ext>
            </a:extLst>
          </p:cNvPr>
          <p:cNvSpPr>
            <a:spLocks noGrp="1"/>
          </p:cNvSpPr>
          <p:nvPr>
            <p:ph type="sldNum" sz="quarter" idx="12"/>
          </p:nvPr>
        </p:nvSpPr>
        <p:spPr/>
        <p:txBody>
          <a:bodyPr/>
          <a:lstStyle/>
          <a:p>
            <a:fld id="{645BDEE4-0C3B-4CE4-8F6B-48EB49C18461}" type="slidenum">
              <a:rPr lang="en-GB" smtClean="0"/>
              <a:t>‹#›</a:t>
            </a:fld>
            <a:endParaRPr lang="en-GB"/>
          </a:p>
        </p:txBody>
      </p:sp>
    </p:spTree>
    <p:extLst>
      <p:ext uri="{BB962C8B-B14F-4D97-AF65-F5344CB8AC3E}">
        <p14:creationId xmlns:p14="http://schemas.microsoft.com/office/powerpoint/2010/main" val="1548749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7B723-AB2C-417B-A73A-9E74581FF0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500BE9B-FF40-45BB-8BFA-4C7779E3FE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44BF5C-98D4-42F9-B166-F1CA940A30AC}"/>
              </a:ext>
            </a:extLst>
          </p:cNvPr>
          <p:cNvSpPr>
            <a:spLocks noGrp="1"/>
          </p:cNvSpPr>
          <p:nvPr>
            <p:ph type="dt" sz="half" idx="10"/>
          </p:nvPr>
        </p:nvSpPr>
        <p:spPr/>
        <p:txBody>
          <a:bodyPr/>
          <a:lstStyle/>
          <a:p>
            <a:fld id="{541A31A1-9BF6-4F46-9161-72B3A622A0B9}" type="datetimeFigureOut">
              <a:rPr lang="en-GB" smtClean="0"/>
              <a:t>16/06/2020</a:t>
            </a:fld>
            <a:endParaRPr lang="en-GB"/>
          </a:p>
        </p:txBody>
      </p:sp>
      <p:sp>
        <p:nvSpPr>
          <p:cNvPr id="5" name="Footer Placeholder 4">
            <a:extLst>
              <a:ext uri="{FF2B5EF4-FFF2-40B4-BE49-F238E27FC236}">
                <a16:creationId xmlns:a16="http://schemas.microsoft.com/office/drawing/2014/main" id="{6836BF81-5918-4EF8-AEB0-37D5976915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36D069-CC6E-4F3F-A9F3-8ECB886C09FE}"/>
              </a:ext>
            </a:extLst>
          </p:cNvPr>
          <p:cNvSpPr>
            <a:spLocks noGrp="1"/>
          </p:cNvSpPr>
          <p:nvPr>
            <p:ph type="sldNum" sz="quarter" idx="12"/>
          </p:nvPr>
        </p:nvSpPr>
        <p:spPr/>
        <p:txBody>
          <a:bodyPr/>
          <a:lstStyle/>
          <a:p>
            <a:fld id="{645BDEE4-0C3B-4CE4-8F6B-48EB49C18461}" type="slidenum">
              <a:rPr lang="en-GB" smtClean="0"/>
              <a:t>‹#›</a:t>
            </a:fld>
            <a:endParaRPr lang="en-GB"/>
          </a:p>
        </p:txBody>
      </p:sp>
    </p:spTree>
    <p:extLst>
      <p:ext uri="{BB962C8B-B14F-4D97-AF65-F5344CB8AC3E}">
        <p14:creationId xmlns:p14="http://schemas.microsoft.com/office/powerpoint/2010/main" val="1401437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51DF6-8B90-4C12-9C44-15AD66EF5F0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A4F4128-10F2-44B5-AC76-9D5299FC81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C21C66B-67DF-4576-BE15-D4C60FABAB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EA76947-2274-4917-A5FF-CF5B4A9B3FCA}"/>
              </a:ext>
            </a:extLst>
          </p:cNvPr>
          <p:cNvSpPr>
            <a:spLocks noGrp="1"/>
          </p:cNvSpPr>
          <p:nvPr>
            <p:ph type="dt" sz="half" idx="10"/>
          </p:nvPr>
        </p:nvSpPr>
        <p:spPr/>
        <p:txBody>
          <a:bodyPr/>
          <a:lstStyle/>
          <a:p>
            <a:fld id="{541A31A1-9BF6-4F46-9161-72B3A622A0B9}" type="datetimeFigureOut">
              <a:rPr lang="en-GB" smtClean="0"/>
              <a:t>16/06/2020</a:t>
            </a:fld>
            <a:endParaRPr lang="en-GB"/>
          </a:p>
        </p:txBody>
      </p:sp>
      <p:sp>
        <p:nvSpPr>
          <p:cNvPr id="6" name="Footer Placeholder 5">
            <a:extLst>
              <a:ext uri="{FF2B5EF4-FFF2-40B4-BE49-F238E27FC236}">
                <a16:creationId xmlns:a16="http://schemas.microsoft.com/office/drawing/2014/main" id="{35E46061-B2F4-43BE-B642-03A2C496E8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039DE5-7DAD-4D11-BA4F-5F528B42E43C}"/>
              </a:ext>
            </a:extLst>
          </p:cNvPr>
          <p:cNvSpPr>
            <a:spLocks noGrp="1"/>
          </p:cNvSpPr>
          <p:nvPr>
            <p:ph type="sldNum" sz="quarter" idx="12"/>
          </p:nvPr>
        </p:nvSpPr>
        <p:spPr/>
        <p:txBody>
          <a:bodyPr/>
          <a:lstStyle/>
          <a:p>
            <a:fld id="{645BDEE4-0C3B-4CE4-8F6B-48EB49C18461}" type="slidenum">
              <a:rPr lang="en-GB" smtClean="0"/>
              <a:t>‹#›</a:t>
            </a:fld>
            <a:endParaRPr lang="en-GB"/>
          </a:p>
        </p:txBody>
      </p:sp>
    </p:spTree>
    <p:extLst>
      <p:ext uri="{BB962C8B-B14F-4D97-AF65-F5344CB8AC3E}">
        <p14:creationId xmlns:p14="http://schemas.microsoft.com/office/powerpoint/2010/main" val="2060665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A06F9-2F59-45D7-BA2B-9EA58AB1BC1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22A254-84CD-4FDA-A3F8-16C7B7D555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430B36-5E7F-41AE-8621-8184925D46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992DA3F-71A0-4345-A708-BE3D3CB10B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E7A49F-0131-47C0-BFAB-B1160FC9D6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3A3CEA4-47B0-471F-8B03-9D2C0DD2BBAE}"/>
              </a:ext>
            </a:extLst>
          </p:cNvPr>
          <p:cNvSpPr>
            <a:spLocks noGrp="1"/>
          </p:cNvSpPr>
          <p:nvPr>
            <p:ph type="dt" sz="half" idx="10"/>
          </p:nvPr>
        </p:nvSpPr>
        <p:spPr/>
        <p:txBody>
          <a:bodyPr/>
          <a:lstStyle/>
          <a:p>
            <a:fld id="{541A31A1-9BF6-4F46-9161-72B3A622A0B9}" type="datetimeFigureOut">
              <a:rPr lang="en-GB" smtClean="0"/>
              <a:t>16/06/2020</a:t>
            </a:fld>
            <a:endParaRPr lang="en-GB"/>
          </a:p>
        </p:txBody>
      </p:sp>
      <p:sp>
        <p:nvSpPr>
          <p:cNvPr id="8" name="Footer Placeholder 7">
            <a:extLst>
              <a:ext uri="{FF2B5EF4-FFF2-40B4-BE49-F238E27FC236}">
                <a16:creationId xmlns:a16="http://schemas.microsoft.com/office/drawing/2014/main" id="{797E33BA-0FE2-4EFF-A4E1-A3227B864FD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6E6C5F5-2890-4743-A16F-432A7517C8C9}"/>
              </a:ext>
            </a:extLst>
          </p:cNvPr>
          <p:cNvSpPr>
            <a:spLocks noGrp="1"/>
          </p:cNvSpPr>
          <p:nvPr>
            <p:ph type="sldNum" sz="quarter" idx="12"/>
          </p:nvPr>
        </p:nvSpPr>
        <p:spPr/>
        <p:txBody>
          <a:bodyPr/>
          <a:lstStyle/>
          <a:p>
            <a:fld id="{645BDEE4-0C3B-4CE4-8F6B-48EB49C18461}" type="slidenum">
              <a:rPr lang="en-GB" smtClean="0"/>
              <a:t>‹#›</a:t>
            </a:fld>
            <a:endParaRPr lang="en-GB"/>
          </a:p>
        </p:txBody>
      </p:sp>
    </p:spTree>
    <p:extLst>
      <p:ext uri="{BB962C8B-B14F-4D97-AF65-F5344CB8AC3E}">
        <p14:creationId xmlns:p14="http://schemas.microsoft.com/office/powerpoint/2010/main" val="3396275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E1701-F62A-4B3D-8086-BC7C638B246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6336B88-D0D7-4307-A750-701131AB75A6}"/>
              </a:ext>
            </a:extLst>
          </p:cNvPr>
          <p:cNvSpPr>
            <a:spLocks noGrp="1"/>
          </p:cNvSpPr>
          <p:nvPr>
            <p:ph type="dt" sz="half" idx="10"/>
          </p:nvPr>
        </p:nvSpPr>
        <p:spPr/>
        <p:txBody>
          <a:bodyPr/>
          <a:lstStyle/>
          <a:p>
            <a:fld id="{541A31A1-9BF6-4F46-9161-72B3A622A0B9}" type="datetimeFigureOut">
              <a:rPr lang="en-GB" smtClean="0"/>
              <a:t>16/06/2020</a:t>
            </a:fld>
            <a:endParaRPr lang="en-GB"/>
          </a:p>
        </p:txBody>
      </p:sp>
      <p:sp>
        <p:nvSpPr>
          <p:cNvPr id="4" name="Footer Placeholder 3">
            <a:extLst>
              <a:ext uri="{FF2B5EF4-FFF2-40B4-BE49-F238E27FC236}">
                <a16:creationId xmlns:a16="http://schemas.microsoft.com/office/drawing/2014/main" id="{80BF3C09-FAE0-4C34-849A-7CD16E80759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BEE4758-E5C5-4A52-924C-518A05966799}"/>
              </a:ext>
            </a:extLst>
          </p:cNvPr>
          <p:cNvSpPr>
            <a:spLocks noGrp="1"/>
          </p:cNvSpPr>
          <p:nvPr>
            <p:ph type="sldNum" sz="quarter" idx="12"/>
          </p:nvPr>
        </p:nvSpPr>
        <p:spPr/>
        <p:txBody>
          <a:bodyPr/>
          <a:lstStyle/>
          <a:p>
            <a:fld id="{645BDEE4-0C3B-4CE4-8F6B-48EB49C18461}" type="slidenum">
              <a:rPr lang="en-GB" smtClean="0"/>
              <a:t>‹#›</a:t>
            </a:fld>
            <a:endParaRPr lang="en-GB"/>
          </a:p>
        </p:txBody>
      </p:sp>
    </p:spTree>
    <p:extLst>
      <p:ext uri="{BB962C8B-B14F-4D97-AF65-F5344CB8AC3E}">
        <p14:creationId xmlns:p14="http://schemas.microsoft.com/office/powerpoint/2010/main" val="49126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D1B5C3-E8D4-4588-9776-0FA7C8B2031E}"/>
              </a:ext>
            </a:extLst>
          </p:cNvPr>
          <p:cNvSpPr>
            <a:spLocks noGrp="1"/>
          </p:cNvSpPr>
          <p:nvPr>
            <p:ph type="dt" sz="half" idx="10"/>
          </p:nvPr>
        </p:nvSpPr>
        <p:spPr/>
        <p:txBody>
          <a:bodyPr/>
          <a:lstStyle/>
          <a:p>
            <a:fld id="{541A31A1-9BF6-4F46-9161-72B3A622A0B9}" type="datetimeFigureOut">
              <a:rPr lang="en-GB" smtClean="0"/>
              <a:t>16/06/2020</a:t>
            </a:fld>
            <a:endParaRPr lang="en-GB"/>
          </a:p>
        </p:txBody>
      </p:sp>
      <p:sp>
        <p:nvSpPr>
          <p:cNvPr id="3" name="Footer Placeholder 2">
            <a:extLst>
              <a:ext uri="{FF2B5EF4-FFF2-40B4-BE49-F238E27FC236}">
                <a16:creationId xmlns:a16="http://schemas.microsoft.com/office/drawing/2014/main" id="{A46D8CF8-61C3-4092-AD79-DA9CD8C338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7F4C5FE-ED6B-47D0-8247-7372055CB4D8}"/>
              </a:ext>
            </a:extLst>
          </p:cNvPr>
          <p:cNvSpPr>
            <a:spLocks noGrp="1"/>
          </p:cNvSpPr>
          <p:nvPr>
            <p:ph type="sldNum" sz="quarter" idx="12"/>
          </p:nvPr>
        </p:nvSpPr>
        <p:spPr/>
        <p:txBody>
          <a:bodyPr/>
          <a:lstStyle/>
          <a:p>
            <a:fld id="{645BDEE4-0C3B-4CE4-8F6B-48EB49C18461}" type="slidenum">
              <a:rPr lang="en-GB" smtClean="0"/>
              <a:t>‹#›</a:t>
            </a:fld>
            <a:endParaRPr lang="en-GB"/>
          </a:p>
        </p:txBody>
      </p:sp>
    </p:spTree>
    <p:extLst>
      <p:ext uri="{BB962C8B-B14F-4D97-AF65-F5344CB8AC3E}">
        <p14:creationId xmlns:p14="http://schemas.microsoft.com/office/powerpoint/2010/main" val="1762403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49F35-F8DB-4154-9DDA-459AAEDF65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8F3D2D5-4690-4A2C-884A-C021199B94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BB12C64-AE31-414D-9A56-43E7918585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110F8C-DE60-4B9F-B461-FC76D843B12D}"/>
              </a:ext>
            </a:extLst>
          </p:cNvPr>
          <p:cNvSpPr>
            <a:spLocks noGrp="1"/>
          </p:cNvSpPr>
          <p:nvPr>
            <p:ph type="dt" sz="half" idx="10"/>
          </p:nvPr>
        </p:nvSpPr>
        <p:spPr/>
        <p:txBody>
          <a:bodyPr/>
          <a:lstStyle/>
          <a:p>
            <a:fld id="{541A31A1-9BF6-4F46-9161-72B3A622A0B9}" type="datetimeFigureOut">
              <a:rPr lang="en-GB" smtClean="0"/>
              <a:t>16/06/2020</a:t>
            </a:fld>
            <a:endParaRPr lang="en-GB"/>
          </a:p>
        </p:txBody>
      </p:sp>
      <p:sp>
        <p:nvSpPr>
          <p:cNvPr id="6" name="Footer Placeholder 5">
            <a:extLst>
              <a:ext uri="{FF2B5EF4-FFF2-40B4-BE49-F238E27FC236}">
                <a16:creationId xmlns:a16="http://schemas.microsoft.com/office/drawing/2014/main" id="{4CFA8FCA-7603-4C8C-B79C-63886D152F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EB224B7-2AEA-42E2-86DF-ABD273E5364D}"/>
              </a:ext>
            </a:extLst>
          </p:cNvPr>
          <p:cNvSpPr>
            <a:spLocks noGrp="1"/>
          </p:cNvSpPr>
          <p:nvPr>
            <p:ph type="sldNum" sz="quarter" idx="12"/>
          </p:nvPr>
        </p:nvSpPr>
        <p:spPr/>
        <p:txBody>
          <a:bodyPr/>
          <a:lstStyle/>
          <a:p>
            <a:fld id="{645BDEE4-0C3B-4CE4-8F6B-48EB49C18461}" type="slidenum">
              <a:rPr lang="en-GB" smtClean="0"/>
              <a:t>‹#›</a:t>
            </a:fld>
            <a:endParaRPr lang="en-GB"/>
          </a:p>
        </p:txBody>
      </p:sp>
    </p:spTree>
    <p:extLst>
      <p:ext uri="{BB962C8B-B14F-4D97-AF65-F5344CB8AC3E}">
        <p14:creationId xmlns:p14="http://schemas.microsoft.com/office/powerpoint/2010/main" val="2558321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A356E-856D-4C26-8611-24986E6E37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D67DE0B-B73F-4BB4-A115-1132A52521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68B04D4-76ED-404F-A20C-BC260081DE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264B0C-4337-453F-9074-0EF9631578C2}"/>
              </a:ext>
            </a:extLst>
          </p:cNvPr>
          <p:cNvSpPr>
            <a:spLocks noGrp="1"/>
          </p:cNvSpPr>
          <p:nvPr>
            <p:ph type="dt" sz="half" idx="10"/>
          </p:nvPr>
        </p:nvSpPr>
        <p:spPr/>
        <p:txBody>
          <a:bodyPr/>
          <a:lstStyle/>
          <a:p>
            <a:fld id="{541A31A1-9BF6-4F46-9161-72B3A622A0B9}" type="datetimeFigureOut">
              <a:rPr lang="en-GB" smtClean="0"/>
              <a:t>16/06/2020</a:t>
            </a:fld>
            <a:endParaRPr lang="en-GB"/>
          </a:p>
        </p:txBody>
      </p:sp>
      <p:sp>
        <p:nvSpPr>
          <p:cNvPr id="6" name="Footer Placeholder 5">
            <a:extLst>
              <a:ext uri="{FF2B5EF4-FFF2-40B4-BE49-F238E27FC236}">
                <a16:creationId xmlns:a16="http://schemas.microsoft.com/office/drawing/2014/main" id="{D13D2EDF-CDF0-4CC2-BD64-289BABF2DB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F3A131-E19E-45DF-9659-40DAD41FAE62}"/>
              </a:ext>
            </a:extLst>
          </p:cNvPr>
          <p:cNvSpPr>
            <a:spLocks noGrp="1"/>
          </p:cNvSpPr>
          <p:nvPr>
            <p:ph type="sldNum" sz="quarter" idx="12"/>
          </p:nvPr>
        </p:nvSpPr>
        <p:spPr/>
        <p:txBody>
          <a:bodyPr/>
          <a:lstStyle/>
          <a:p>
            <a:fld id="{645BDEE4-0C3B-4CE4-8F6B-48EB49C18461}" type="slidenum">
              <a:rPr lang="en-GB" smtClean="0"/>
              <a:t>‹#›</a:t>
            </a:fld>
            <a:endParaRPr lang="en-GB"/>
          </a:p>
        </p:txBody>
      </p:sp>
    </p:spTree>
    <p:extLst>
      <p:ext uri="{BB962C8B-B14F-4D97-AF65-F5344CB8AC3E}">
        <p14:creationId xmlns:p14="http://schemas.microsoft.com/office/powerpoint/2010/main" val="3904336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rgbClr val="7030A0"/>
          </a:fgClr>
          <a:bgClr>
            <a:schemeClr val="bg1"/>
          </a:bgClr>
        </a:patt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DEC56D-C176-4392-864A-836F69A3D6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16BF257-CB98-492D-9B83-0039A8A288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7307EC-68D3-407B-9179-636293A825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1A31A1-9BF6-4F46-9161-72B3A622A0B9}" type="datetimeFigureOut">
              <a:rPr lang="en-GB" smtClean="0"/>
              <a:t>16/06/2020</a:t>
            </a:fld>
            <a:endParaRPr lang="en-GB"/>
          </a:p>
        </p:txBody>
      </p:sp>
      <p:sp>
        <p:nvSpPr>
          <p:cNvPr id="5" name="Footer Placeholder 4">
            <a:extLst>
              <a:ext uri="{FF2B5EF4-FFF2-40B4-BE49-F238E27FC236}">
                <a16:creationId xmlns:a16="http://schemas.microsoft.com/office/drawing/2014/main" id="{1632F5AE-FD23-48B6-AF8A-8E02C3F91A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9D6016F-078C-4130-A0A1-8487C21728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5BDEE4-0C3B-4CE4-8F6B-48EB49C18461}" type="slidenum">
              <a:rPr lang="en-GB" smtClean="0"/>
              <a:t>‹#›</a:t>
            </a:fld>
            <a:endParaRPr lang="en-GB"/>
          </a:p>
        </p:txBody>
      </p:sp>
    </p:spTree>
    <p:extLst>
      <p:ext uri="{BB962C8B-B14F-4D97-AF65-F5344CB8AC3E}">
        <p14:creationId xmlns:p14="http://schemas.microsoft.com/office/powerpoint/2010/main" val="3689537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39888F4-2328-4DE2-9BB2-3BE8FB4EBDF0}"/>
              </a:ext>
            </a:extLst>
          </p:cNvPr>
          <p:cNvSpPr/>
          <p:nvPr/>
        </p:nvSpPr>
        <p:spPr>
          <a:xfrm>
            <a:off x="2792592" y="3821690"/>
            <a:ext cx="1736307" cy="789832"/>
          </a:xfrm>
          <a:prstGeom prst="rect">
            <a:avLst/>
          </a:prstGeom>
          <a:solidFill>
            <a:schemeClr val="accent1">
              <a:lumMod val="40000"/>
              <a:lumOff val="60000"/>
            </a:schemeClr>
          </a:solidFill>
          <a:ln>
            <a:solidFill>
              <a:schemeClr val="tx1"/>
            </a:solidFill>
          </a:ln>
        </p:spPr>
        <p:txBody>
          <a:bodyPr wrap="square">
            <a:spAutoFit/>
          </a:bodyPr>
          <a:lstStyle/>
          <a:p>
            <a:pPr lvl="0">
              <a:lnSpc>
                <a:spcPct val="115000"/>
              </a:lnSpc>
              <a:spcAft>
                <a:spcPts val="0"/>
              </a:spcAft>
            </a:pPr>
            <a:r>
              <a:rPr lang="en-GB" sz="1000" dirty="0">
                <a:ea typeface="Calibri" panose="020F0502020204030204" pitchFamily="34" charset="0"/>
                <a:cs typeface="Times New Roman" panose="02020603050405020304" pitchFamily="18" charset="0"/>
              </a:rPr>
              <a:t>Improved border controls and  enforcement capacity in key source countries</a:t>
            </a:r>
          </a:p>
          <a:p>
            <a:pPr lvl="0">
              <a:lnSpc>
                <a:spcPct val="115000"/>
              </a:lnSpc>
              <a:spcAft>
                <a:spcPts val="0"/>
              </a:spcAft>
            </a:pPr>
            <a:endParaRPr lang="en-GB" sz="1000" dirty="0">
              <a:ea typeface="Calibri" panose="020F0502020204030204" pitchFamily="34" charset="0"/>
              <a:cs typeface="Times New Roman" panose="02020603050405020304" pitchFamily="18" charset="0"/>
            </a:endParaRPr>
          </a:p>
        </p:txBody>
      </p:sp>
      <p:sp>
        <p:nvSpPr>
          <p:cNvPr id="16" name="TextBox 15">
            <a:extLst>
              <a:ext uri="{FF2B5EF4-FFF2-40B4-BE49-F238E27FC236}">
                <a16:creationId xmlns:a16="http://schemas.microsoft.com/office/drawing/2014/main" id="{04376F6E-3DF2-4AAF-ADE2-6F26DE969F85}"/>
              </a:ext>
            </a:extLst>
          </p:cNvPr>
          <p:cNvSpPr txBox="1"/>
          <p:nvPr/>
        </p:nvSpPr>
        <p:spPr>
          <a:xfrm>
            <a:off x="7177555" y="5128235"/>
            <a:ext cx="2276952" cy="553998"/>
          </a:xfrm>
          <a:prstGeom prst="rect">
            <a:avLst/>
          </a:prstGeom>
          <a:solidFill>
            <a:schemeClr val="accent6">
              <a:lumMod val="40000"/>
              <a:lumOff val="60000"/>
            </a:schemeClr>
          </a:solidFill>
          <a:ln>
            <a:solidFill>
              <a:schemeClr val="tx1"/>
            </a:solidFill>
          </a:ln>
        </p:spPr>
        <p:txBody>
          <a:bodyPr wrap="square" rtlCol="0">
            <a:spAutoFit/>
          </a:bodyPr>
          <a:lstStyle/>
          <a:p>
            <a:r>
              <a:rPr lang="en-GB" sz="1000" dirty="0"/>
              <a:t>Bespoke specialist training provided in areas such as API/PNR, Cargo targeting, Examination &amp; Search.</a:t>
            </a:r>
          </a:p>
        </p:txBody>
      </p:sp>
      <p:sp>
        <p:nvSpPr>
          <p:cNvPr id="37" name="TextBox 36">
            <a:extLst>
              <a:ext uri="{FF2B5EF4-FFF2-40B4-BE49-F238E27FC236}">
                <a16:creationId xmlns:a16="http://schemas.microsoft.com/office/drawing/2014/main" id="{F6D17326-37DB-43DA-82DB-011844CF8871}"/>
              </a:ext>
            </a:extLst>
          </p:cNvPr>
          <p:cNvSpPr txBox="1"/>
          <p:nvPr/>
        </p:nvSpPr>
        <p:spPr>
          <a:xfrm>
            <a:off x="4693148" y="3830341"/>
            <a:ext cx="1325407" cy="789832"/>
          </a:xfrm>
          <a:prstGeom prst="rect">
            <a:avLst/>
          </a:prstGeom>
          <a:solidFill>
            <a:schemeClr val="accent1">
              <a:lumMod val="40000"/>
              <a:lumOff val="60000"/>
            </a:schemeClr>
          </a:solidFill>
          <a:ln>
            <a:solidFill>
              <a:schemeClr val="tx1"/>
            </a:solidFill>
          </a:ln>
        </p:spPr>
        <p:txBody>
          <a:bodyPr wrap="square" rtlCol="0">
            <a:spAutoFit/>
          </a:bodyPr>
          <a:lstStyle/>
          <a:p>
            <a:pPr lvl="0">
              <a:lnSpc>
                <a:spcPct val="115000"/>
              </a:lnSpc>
              <a:spcAft>
                <a:spcPts val="0"/>
              </a:spcAft>
            </a:pPr>
            <a:r>
              <a:rPr lang="en-GB" sz="1000" dirty="0">
                <a:ea typeface="Calibri" panose="020F0502020204030204" pitchFamily="34" charset="0"/>
                <a:cs typeface="Times New Roman" panose="02020603050405020304" pitchFamily="18" charset="0"/>
              </a:rPr>
              <a:t>Delivery of training packages – upskilling host partners</a:t>
            </a:r>
          </a:p>
          <a:p>
            <a:pPr lvl="0">
              <a:lnSpc>
                <a:spcPct val="115000"/>
              </a:lnSpc>
              <a:spcAft>
                <a:spcPts val="0"/>
              </a:spcAft>
            </a:pPr>
            <a:endParaRPr lang="en-GB" sz="1000" dirty="0">
              <a:ea typeface="Calibri" panose="020F0502020204030204" pitchFamily="34" charset="0"/>
              <a:cs typeface="Times New Roman" panose="02020603050405020304" pitchFamily="18" charset="0"/>
            </a:endParaRPr>
          </a:p>
        </p:txBody>
      </p:sp>
      <p:sp>
        <p:nvSpPr>
          <p:cNvPr id="38" name="TextBox 37">
            <a:extLst>
              <a:ext uri="{FF2B5EF4-FFF2-40B4-BE49-F238E27FC236}">
                <a16:creationId xmlns:a16="http://schemas.microsoft.com/office/drawing/2014/main" id="{99891177-0B89-4FEB-BAFE-02502AF9343C}"/>
              </a:ext>
            </a:extLst>
          </p:cNvPr>
          <p:cNvSpPr txBox="1"/>
          <p:nvPr/>
        </p:nvSpPr>
        <p:spPr>
          <a:xfrm>
            <a:off x="2965142" y="-50297"/>
            <a:ext cx="6853561" cy="338554"/>
          </a:xfrm>
          <a:prstGeom prst="rect">
            <a:avLst/>
          </a:prstGeom>
          <a:noFill/>
        </p:spPr>
        <p:txBody>
          <a:bodyPr wrap="square" rtlCol="0">
            <a:spAutoFit/>
          </a:bodyPr>
          <a:lstStyle/>
          <a:p>
            <a:pPr algn="ctr"/>
            <a:r>
              <a:rPr lang="en-GB" sz="1600" b="1" dirty="0">
                <a:solidFill>
                  <a:srgbClr val="7030A0"/>
                </a:solidFill>
              </a:rPr>
              <a:t>HUNTER CHAUCER - ODA PROJECT: THEORY OF CHANGE - UPSTREAM</a:t>
            </a:r>
          </a:p>
        </p:txBody>
      </p:sp>
      <p:sp>
        <p:nvSpPr>
          <p:cNvPr id="39" name="TextBox 38">
            <a:extLst>
              <a:ext uri="{FF2B5EF4-FFF2-40B4-BE49-F238E27FC236}">
                <a16:creationId xmlns:a16="http://schemas.microsoft.com/office/drawing/2014/main" id="{309EB992-05B4-4161-ADE7-AC8D3F71515B}"/>
              </a:ext>
            </a:extLst>
          </p:cNvPr>
          <p:cNvSpPr txBox="1"/>
          <p:nvPr/>
        </p:nvSpPr>
        <p:spPr>
          <a:xfrm>
            <a:off x="7068710" y="1906688"/>
            <a:ext cx="1725433" cy="1631216"/>
          </a:xfrm>
          <a:prstGeom prst="rect">
            <a:avLst/>
          </a:prstGeom>
          <a:solidFill>
            <a:srgbClr val="9ED7FA"/>
          </a:solidFill>
          <a:ln>
            <a:solidFill>
              <a:schemeClr val="tx1"/>
            </a:solidFill>
          </a:ln>
        </p:spPr>
        <p:txBody>
          <a:bodyPr wrap="square" rtlCol="0">
            <a:spAutoFit/>
          </a:bodyPr>
          <a:lstStyle/>
          <a:p>
            <a:r>
              <a:rPr lang="en-US" sz="1000" dirty="0"/>
              <a:t>Support agencies at the  border to reduce the blockages to collaborative working and the sharing of information and intelligence;</a:t>
            </a:r>
          </a:p>
          <a:p>
            <a:r>
              <a:rPr lang="en-GB" sz="1000" b="1" dirty="0"/>
              <a:t>Measures: </a:t>
            </a:r>
            <a:r>
              <a:rPr lang="en-GB" sz="1000" dirty="0"/>
              <a:t>Evidence of Information and Intelligence sharing. Creation of Joint inter government teams.</a:t>
            </a:r>
          </a:p>
          <a:p>
            <a:endParaRPr lang="en-GB" sz="1000" dirty="0"/>
          </a:p>
        </p:txBody>
      </p:sp>
      <p:sp>
        <p:nvSpPr>
          <p:cNvPr id="40" name="TextBox 39">
            <a:extLst>
              <a:ext uri="{FF2B5EF4-FFF2-40B4-BE49-F238E27FC236}">
                <a16:creationId xmlns:a16="http://schemas.microsoft.com/office/drawing/2014/main" id="{7FD2B063-0D80-442A-B3A6-6E5B7F0FE7E9}"/>
              </a:ext>
            </a:extLst>
          </p:cNvPr>
          <p:cNvSpPr txBox="1"/>
          <p:nvPr/>
        </p:nvSpPr>
        <p:spPr>
          <a:xfrm>
            <a:off x="1303335" y="1895149"/>
            <a:ext cx="1787029" cy="1631216"/>
          </a:xfrm>
          <a:prstGeom prst="rect">
            <a:avLst/>
          </a:prstGeom>
          <a:solidFill>
            <a:srgbClr val="9ED7FA"/>
          </a:solidFill>
          <a:ln>
            <a:solidFill>
              <a:schemeClr val="tx1"/>
            </a:solidFill>
          </a:ln>
        </p:spPr>
        <p:txBody>
          <a:bodyPr wrap="square" rtlCol="0">
            <a:spAutoFit/>
          </a:bodyPr>
          <a:lstStyle/>
          <a:p>
            <a:r>
              <a:rPr lang="en-GB" sz="1000" dirty="0"/>
              <a:t>Provide training, advice and mentoring using both UK based and embedded Border Force expertise to build effective and sustainable border targeting systems</a:t>
            </a:r>
          </a:p>
          <a:p>
            <a:r>
              <a:rPr lang="en-GB" sz="1000" b="1" dirty="0"/>
              <a:t>Measures</a:t>
            </a:r>
            <a:r>
              <a:rPr lang="en-GB" sz="1000" dirty="0"/>
              <a:t>: </a:t>
            </a:r>
            <a:r>
              <a:rPr lang="en-GB" sz="1000" dirty="0" err="1"/>
              <a:t>MoUs</a:t>
            </a:r>
            <a:r>
              <a:rPr lang="en-GB" sz="1000" dirty="0"/>
              <a:t>, agreements, joint operations with international partners</a:t>
            </a:r>
          </a:p>
          <a:p>
            <a:endParaRPr lang="en-GB" sz="1000" dirty="0"/>
          </a:p>
        </p:txBody>
      </p:sp>
      <p:sp>
        <p:nvSpPr>
          <p:cNvPr id="42" name="TextBox 41">
            <a:extLst>
              <a:ext uri="{FF2B5EF4-FFF2-40B4-BE49-F238E27FC236}">
                <a16:creationId xmlns:a16="http://schemas.microsoft.com/office/drawing/2014/main" id="{8B89D35E-0E53-40F9-BD9F-A63FD1D014FD}"/>
              </a:ext>
            </a:extLst>
          </p:cNvPr>
          <p:cNvSpPr txBox="1"/>
          <p:nvPr/>
        </p:nvSpPr>
        <p:spPr>
          <a:xfrm>
            <a:off x="3199208" y="1905355"/>
            <a:ext cx="1593168" cy="1631216"/>
          </a:xfrm>
          <a:prstGeom prst="rect">
            <a:avLst/>
          </a:prstGeom>
          <a:solidFill>
            <a:srgbClr val="9ED7FA"/>
          </a:solidFill>
          <a:ln>
            <a:solidFill>
              <a:schemeClr val="tx1"/>
            </a:solidFill>
          </a:ln>
        </p:spPr>
        <p:txBody>
          <a:bodyPr wrap="square" rtlCol="0">
            <a:spAutoFit/>
          </a:bodyPr>
          <a:lstStyle/>
          <a:p>
            <a:pPr lvl="0"/>
            <a:r>
              <a:rPr lang="en-GB" sz="1000" dirty="0"/>
              <a:t>Build the confidence of host border agencies in the use of such techniques and systems to tackle criminal networks in an effective and human rights compliant approach.  </a:t>
            </a:r>
          </a:p>
          <a:p>
            <a:r>
              <a:rPr lang="en-GB" sz="1000" b="1" dirty="0"/>
              <a:t>Measures: </a:t>
            </a:r>
            <a:r>
              <a:rPr lang="en-GB" sz="1000" dirty="0"/>
              <a:t>Programmes of Activity identifying key areas for operations.</a:t>
            </a:r>
          </a:p>
        </p:txBody>
      </p:sp>
      <p:sp>
        <p:nvSpPr>
          <p:cNvPr id="3" name="TextBox 2">
            <a:extLst>
              <a:ext uri="{FF2B5EF4-FFF2-40B4-BE49-F238E27FC236}">
                <a16:creationId xmlns:a16="http://schemas.microsoft.com/office/drawing/2014/main" id="{239343B3-A4E3-4B3E-92D1-E49D9D7F5DFF}"/>
              </a:ext>
            </a:extLst>
          </p:cNvPr>
          <p:cNvSpPr txBox="1"/>
          <p:nvPr/>
        </p:nvSpPr>
        <p:spPr>
          <a:xfrm>
            <a:off x="5032386" y="5136207"/>
            <a:ext cx="2036324" cy="553998"/>
          </a:xfrm>
          <a:prstGeom prst="rect">
            <a:avLst/>
          </a:prstGeom>
          <a:solidFill>
            <a:schemeClr val="accent6">
              <a:lumMod val="40000"/>
              <a:lumOff val="60000"/>
            </a:schemeClr>
          </a:solidFill>
          <a:ln>
            <a:solidFill>
              <a:schemeClr val="tx1"/>
            </a:solidFill>
          </a:ln>
        </p:spPr>
        <p:txBody>
          <a:bodyPr wrap="square" rtlCol="0">
            <a:spAutoFit/>
          </a:bodyPr>
          <a:lstStyle/>
          <a:p>
            <a:r>
              <a:rPr lang="en-GB" sz="1000" dirty="0"/>
              <a:t>Capacity building and capacity provisions</a:t>
            </a:r>
          </a:p>
          <a:p>
            <a:endParaRPr lang="en-GB" sz="1000" dirty="0"/>
          </a:p>
        </p:txBody>
      </p:sp>
      <p:sp>
        <p:nvSpPr>
          <p:cNvPr id="8" name="TextBox 7">
            <a:extLst>
              <a:ext uri="{FF2B5EF4-FFF2-40B4-BE49-F238E27FC236}">
                <a16:creationId xmlns:a16="http://schemas.microsoft.com/office/drawing/2014/main" id="{F426DFB3-DF01-4D30-B95B-304CF086FFA6}"/>
              </a:ext>
            </a:extLst>
          </p:cNvPr>
          <p:cNvSpPr txBox="1"/>
          <p:nvPr/>
        </p:nvSpPr>
        <p:spPr>
          <a:xfrm>
            <a:off x="9563352" y="5120182"/>
            <a:ext cx="1272469" cy="553998"/>
          </a:xfrm>
          <a:prstGeom prst="rect">
            <a:avLst/>
          </a:prstGeom>
          <a:solidFill>
            <a:schemeClr val="accent6">
              <a:lumMod val="40000"/>
              <a:lumOff val="60000"/>
            </a:schemeClr>
          </a:solidFill>
          <a:ln>
            <a:solidFill>
              <a:schemeClr val="tx1"/>
            </a:solidFill>
          </a:ln>
        </p:spPr>
        <p:txBody>
          <a:bodyPr wrap="square" rtlCol="0">
            <a:spAutoFit/>
          </a:bodyPr>
          <a:lstStyle/>
          <a:p>
            <a:r>
              <a:rPr lang="en-GB" sz="1000" dirty="0"/>
              <a:t>Support for law enforcements networks</a:t>
            </a:r>
          </a:p>
        </p:txBody>
      </p:sp>
      <p:sp>
        <p:nvSpPr>
          <p:cNvPr id="9" name="TextBox 8">
            <a:extLst>
              <a:ext uri="{FF2B5EF4-FFF2-40B4-BE49-F238E27FC236}">
                <a16:creationId xmlns:a16="http://schemas.microsoft.com/office/drawing/2014/main" id="{B087C498-FDD1-4A7D-BFEE-C50BD645AC04}"/>
              </a:ext>
            </a:extLst>
          </p:cNvPr>
          <p:cNvSpPr txBox="1"/>
          <p:nvPr/>
        </p:nvSpPr>
        <p:spPr>
          <a:xfrm>
            <a:off x="1303335" y="5133197"/>
            <a:ext cx="1787029" cy="553998"/>
          </a:xfrm>
          <a:prstGeom prst="rect">
            <a:avLst/>
          </a:prstGeom>
          <a:solidFill>
            <a:schemeClr val="accent6">
              <a:lumMod val="40000"/>
              <a:lumOff val="60000"/>
            </a:schemeClr>
          </a:solidFill>
          <a:ln>
            <a:solidFill>
              <a:schemeClr val="tx1"/>
            </a:solidFill>
          </a:ln>
        </p:spPr>
        <p:txBody>
          <a:bodyPr wrap="square" rtlCol="0">
            <a:spAutoFit/>
          </a:bodyPr>
          <a:lstStyle/>
          <a:p>
            <a:r>
              <a:rPr lang="en-GB" sz="1000" dirty="0"/>
              <a:t>Provide expert and technical assistance and  cooperation to LEA</a:t>
            </a:r>
          </a:p>
        </p:txBody>
      </p:sp>
      <p:sp>
        <p:nvSpPr>
          <p:cNvPr id="10" name="TextBox 9">
            <a:extLst>
              <a:ext uri="{FF2B5EF4-FFF2-40B4-BE49-F238E27FC236}">
                <a16:creationId xmlns:a16="http://schemas.microsoft.com/office/drawing/2014/main" id="{A51F29B7-B8D0-4B2A-94AA-4FCEBDE8A30A}"/>
              </a:ext>
            </a:extLst>
          </p:cNvPr>
          <p:cNvSpPr txBox="1"/>
          <p:nvPr/>
        </p:nvSpPr>
        <p:spPr>
          <a:xfrm>
            <a:off x="3199209" y="5153513"/>
            <a:ext cx="1724332" cy="553998"/>
          </a:xfrm>
          <a:prstGeom prst="rect">
            <a:avLst/>
          </a:prstGeom>
          <a:solidFill>
            <a:schemeClr val="accent6">
              <a:lumMod val="40000"/>
              <a:lumOff val="60000"/>
            </a:schemeClr>
          </a:solidFill>
          <a:ln>
            <a:solidFill>
              <a:schemeClr val="tx1"/>
            </a:solidFill>
          </a:ln>
        </p:spPr>
        <p:txBody>
          <a:bodyPr wrap="square" rtlCol="0">
            <a:spAutoFit/>
          </a:bodyPr>
          <a:lstStyle/>
          <a:p>
            <a:r>
              <a:rPr lang="en-GB" sz="1000" dirty="0"/>
              <a:t>Building infrastructure and improving physical security</a:t>
            </a:r>
          </a:p>
          <a:p>
            <a:r>
              <a:rPr lang="en-GB" sz="1000" dirty="0"/>
              <a:t> </a:t>
            </a:r>
          </a:p>
        </p:txBody>
      </p:sp>
      <p:sp>
        <p:nvSpPr>
          <p:cNvPr id="14" name="Rectangle 13">
            <a:extLst>
              <a:ext uri="{FF2B5EF4-FFF2-40B4-BE49-F238E27FC236}">
                <a16:creationId xmlns:a16="http://schemas.microsoft.com/office/drawing/2014/main" id="{8D9673C9-F3B0-4FC7-A7CD-12D151DE343F}"/>
              </a:ext>
            </a:extLst>
          </p:cNvPr>
          <p:cNvSpPr/>
          <p:nvPr/>
        </p:nvSpPr>
        <p:spPr>
          <a:xfrm>
            <a:off x="9096969" y="3838313"/>
            <a:ext cx="1738852" cy="789832"/>
          </a:xfrm>
          <a:prstGeom prst="rect">
            <a:avLst/>
          </a:prstGeom>
          <a:solidFill>
            <a:schemeClr val="accent1">
              <a:lumMod val="40000"/>
              <a:lumOff val="60000"/>
            </a:schemeClr>
          </a:solidFill>
          <a:ln>
            <a:solidFill>
              <a:schemeClr val="tx1"/>
            </a:solidFill>
          </a:ln>
        </p:spPr>
        <p:txBody>
          <a:bodyPr wrap="square">
            <a:spAutoFit/>
          </a:bodyPr>
          <a:lstStyle/>
          <a:p>
            <a:pPr lvl="0">
              <a:lnSpc>
                <a:spcPct val="115000"/>
              </a:lnSpc>
              <a:spcAft>
                <a:spcPts val="0"/>
              </a:spcAft>
            </a:pPr>
            <a:r>
              <a:rPr lang="en-GB" sz="1000" dirty="0">
                <a:ea typeface="Calibri" panose="020F0502020204030204" pitchFamily="34" charset="0"/>
                <a:cs typeface="Times New Roman" panose="02020603050405020304" pitchFamily="18" charset="0"/>
              </a:rPr>
              <a:t>Improved capacity for sustainable law enforcement activities against Organised Criminal groups.</a:t>
            </a:r>
          </a:p>
        </p:txBody>
      </p:sp>
      <p:sp>
        <p:nvSpPr>
          <p:cNvPr id="17" name="Rectangle 16">
            <a:extLst>
              <a:ext uri="{FF2B5EF4-FFF2-40B4-BE49-F238E27FC236}">
                <a16:creationId xmlns:a16="http://schemas.microsoft.com/office/drawing/2014/main" id="{F2116DCD-C61C-4E02-A948-A91A8090402A}"/>
              </a:ext>
            </a:extLst>
          </p:cNvPr>
          <p:cNvSpPr/>
          <p:nvPr/>
        </p:nvSpPr>
        <p:spPr>
          <a:xfrm>
            <a:off x="1303335" y="3830341"/>
            <a:ext cx="1425086" cy="789832"/>
          </a:xfrm>
          <a:prstGeom prst="rect">
            <a:avLst/>
          </a:prstGeom>
          <a:solidFill>
            <a:schemeClr val="accent1">
              <a:lumMod val="40000"/>
              <a:lumOff val="60000"/>
            </a:schemeClr>
          </a:solidFill>
          <a:ln>
            <a:solidFill>
              <a:schemeClr val="tx1"/>
            </a:solidFill>
          </a:ln>
        </p:spPr>
        <p:txBody>
          <a:bodyPr wrap="square">
            <a:spAutoFit/>
          </a:bodyPr>
          <a:lstStyle/>
          <a:p>
            <a:pPr lvl="0">
              <a:lnSpc>
                <a:spcPct val="115000"/>
              </a:lnSpc>
              <a:spcAft>
                <a:spcPts val="0"/>
              </a:spcAft>
            </a:pPr>
            <a:r>
              <a:rPr lang="en-GB" sz="1000" dirty="0">
                <a:ea typeface="Calibri" panose="020F0502020204030204" pitchFamily="34" charset="0"/>
                <a:cs typeface="Times New Roman" panose="02020603050405020304" pitchFamily="18" charset="0"/>
              </a:rPr>
              <a:t>Strengthened cooperation on the Rule of Law</a:t>
            </a:r>
          </a:p>
          <a:p>
            <a:pPr lvl="0">
              <a:lnSpc>
                <a:spcPct val="115000"/>
              </a:lnSpc>
              <a:spcAft>
                <a:spcPts val="0"/>
              </a:spcAft>
            </a:pPr>
            <a:endParaRPr lang="en-GB" sz="1000" dirty="0">
              <a:ea typeface="Calibri" panose="020F0502020204030204" pitchFamily="34" charset="0"/>
              <a:cs typeface="Times New Roman" panose="02020603050405020304" pitchFamily="18" charset="0"/>
            </a:endParaRPr>
          </a:p>
        </p:txBody>
      </p:sp>
      <p:sp>
        <p:nvSpPr>
          <p:cNvPr id="120" name="TextBox 119">
            <a:extLst>
              <a:ext uri="{FF2B5EF4-FFF2-40B4-BE49-F238E27FC236}">
                <a16:creationId xmlns:a16="http://schemas.microsoft.com/office/drawing/2014/main" id="{4890FCB4-D79F-4FAE-B853-4B25B557A42E}"/>
              </a:ext>
            </a:extLst>
          </p:cNvPr>
          <p:cNvSpPr txBox="1"/>
          <p:nvPr/>
        </p:nvSpPr>
        <p:spPr>
          <a:xfrm>
            <a:off x="1303335" y="1206544"/>
            <a:ext cx="9440866" cy="584775"/>
          </a:xfrm>
          <a:prstGeom prst="rect">
            <a:avLst/>
          </a:prstGeom>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ln>
            <a:solidFill>
              <a:schemeClr val="tx1"/>
            </a:solidFill>
          </a:ln>
        </p:spPr>
        <p:txBody>
          <a:bodyPr wrap="square" rtlCol="0">
            <a:spAutoFit/>
          </a:bodyPr>
          <a:lstStyle/>
          <a:p>
            <a:pPr algn="ctr"/>
            <a:r>
              <a:rPr lang="en-GB" sz="1200" b="1" dirty="0"/>
              <a:t>A reduction in Border criminality and greater disruption of Organised Crime</a:t>
            </a:r>
            <a:r>
              <a:rPr lang="en-GB" sz="1200" dirty="0"/>
              <a:t>,</a:t>
            </a:r>
          </a:p>
          <a:p>
            <a:pPr algn="ctr"/>
            <a:r>
              <a:rPr lang="en-GB" sz="1000" dirty="0"/>
              <a:t> </a:t>
            </a:r>
            <a:r>
              <a:rPr lang="en-GB" sz="1000" b="1" dirty="0"/>
              <a:t>Cooperate with global Border Control partners </a:t>
            </a:r>
            <a:r>
              <a:rPr lang="en-GB" sz="1000" dirty="0"/>
              <a:t>to build profiling and targeting capability that better enables them to protect their borders and facilitate the legitimate movement of people and goods.</a:t>
            </a:r>
            <a:endParaRPr lang="en-GB" sz="1000" dirty="0">
              <a:effectLst/>
            </a:endParaRPr>
          </a:p>
        </p:txBody>
      </p:sp>
      <p:sp>
        <p:nvSpPr>
          <p:cNvPr id="54" name="Rectangle 53">
            <a:extLst>
              <a:ext uri="{FF2B5EF4-FFF2-40B4-BE49-F238E27FC236}">
                <a16:creationId xmlns:a16="http://schemas.microsoft.com/office/drawing/2014/main" id="{63C418F5-1814-469B-8C01-9F3333549E43}"/>
              </a:ext>
            </a:extLst>
          </p:cNvPr>
          <p:cNvSpPr/>
          <p:nvPr/>
        </p:nvSpPr>
        <p:spPr>
          <a:xfrm>
            <a:off x="7764484" y="3823679"/>
            <a:ext cx="1252295" cy="789832"/>
          </a:xfrm>
          <a:prstGeom prst="rect">
            <a:avLst/>
          </a:prstGeom>
          <a:solidFill>
            <a:schemeClr val="accent1">
              <a:lumMod val="40000"/>
              <a:lumOff val="60000"/>
            </a:schemeClr>
          </a:solidFill>
          <a:ln>
            <a:solidFill>
              <a:schemeClr val="tx1"/>
            </a:solidFill>
          </a:ln>
        </p:spPr>
        <p:txBody>
          <a:bodyPr wrap="square">
            <a:spAutoFit/>
          </a:bodyPr>
          <a:lstStyle/>
          <a:p>
            <a:pPr lvl="0">
              <a:lnSpc>
                <a:spcPct val="115000"/>
              </a:lnSpc>
              <a:spcAft>
                <a:spcPts val="0"/>
              </a:spcAft>
            </a:pPr>
            <a:r>
              <a:rPr lang="en-GB" sz="1000" dirty="0">
                <a:ea typeface="Calibri" panose="020F0502020204030204" pitchFamily="34" charset="0"/>
                <a:cs typeface="Times New Roman" panose="02020603050405020304" pitchFamily="18" charset="0"/>
              </a:rPr>
              <a:t>Increased/ stronger collaboration with partners</a:t>
            </a:r>
          </a:p>
          <a:p>
            <a:pPr lvl="0">
              <a:lnSpc>
                <a:spcPct val="115000"/>
              </a:lnSpc>
              <a:spcAft>
                <a:spcPts val="0"/>
              </a:spcAft>
            </a:pPr>
            <a:endParaRPr lang="en-GB" sz="1000" dirty="0">
              <a:ea typeface="Calibri" panose="020F0502020204030204" pitchFamily="34" charset="0"/>
              <a:cs typeface="Times New Roman" panose="02020603050405020304" pitchFamily="18" charset="0"/>
            </a:endParaRPr>
          </a:p>
        </p:txBody>
      </p:sp>
      <p:sp>
        <p:nvSpPr>
          <p:cNvPr id="55" name="Rectangle 54">
            <a:extLst>
              <a:ext uri="{FF2B5EF4-FFF2-40B4-BE49-F238E27FC236}">
                <a16:creationId xmlns:a16="http://schemas.microsoft.com/office/drawing/2014/main" id="{37E2BC84-6D79-4E0F-8E5A-188DF1FD873C}"/>
              </a:ext>
            </a:extLst>
          </p:cNvPr>
          <p:cNvSpPr/>
          <p:nvPr/>
        </p:nvSpPr>
        <p:spPr>
          <a:xfrm>
            <a:off x="6109336" y="3813035"/>
            <a:ext cx="1574959" cy="789832"/>
          </a:xfrm>
          <a:prstGeom prst="rect">
            <a:avLst/>
          </a:prstGeom>
          <a:solidFill>
            <a:schemeClr val="accent1">
              <a:lumMod val="40000"/>
              <a:lumOff val="60000"/>
            </a:schemeClr>
          </a:solidFill>
          <a:ln>
            <a:solidFill>
              <a:schemeClr val="tx1"/>
            </a:solidFill>
          </a:ln>
        </p:spPr>
        <p:txBody>
          <a:bodyPr wrap="square">
            <a:spAutoFit/>
          </a:bodyPr>
          <a:lstStyle/>
          <a:p>
            <a:pPr lvl="0">
              <a:lnSpc>
                <a:spcPct val="115000"/>
              </a:lnSpc>
              <a:spcAft>
                <a:spcPts val="0"/>
              </a:spcAft>
            </a:pPr>
            <a:r>
              <a:rPr lang="en-GB" sz="1000" dirty="0">
                <a:ea typeface="Calibri" panose="020F0502020204030204" pitchFamily="34" charset="0"/>
                <a:cs typeface="Times New Roman" panose="02020603050405020304" pitchFamily="18" charset="0"/>
              </a:rPr>
              <a:t>Increased overseas network collaboration with international partners</a:t>
            </a:r>
          </a:p>
          <a:p>
            <a:pPr lvl="0">
              <a:lnSpc>
                <a:spcPct val="115000"/>
              </a:lnSpc>
              <a:spcAft>
                <a:spcPts val="0"/>
              </a:spcAft>
            </a:pPr>
            <a:endParaRPr lang="en-GB" sz="1000" dirty="0">
              <a:ea typeface="Calibri" panose="020F0502020204030204" pitchFamily="34" charset="0"/>
              <a:cs typeface="Times New Roman" panose="02020603050405020304" pitchFamily="18" charset="0"/>
            </a:endParaRPr>
          </a:p>
        </p:txBody>
      </p:sp>
      <p:sp>
        <p:nvSpPr>
          <p:cNvPr id="18" name="TextBox 17">
            <a:extLst>
              <a:ext uri="{FF2B5EF4-FFF2-40B4-BE49-F238E27FC236}">
                <a16:creationId xmlns:a16="http://schemas.microsoft.com/office/drawing/2014/main" id="{02F92ED8-A97A-4513-817A-D701CA9A95E8}"/>
              </a:ext>
            </a:extLst>
          </p:cNvPr>
          <p:cNvSpPr txBox="1"/>
          <p:nvPr/>
        </p:nvSpPr>
        <p:spPr>
          <a:xfrm>
            <a:off x="46083" y="411173"/>
            <a:ext cx="1120231" cy="461665"/>
          </a:xfrm>
          <a:prstGeom prst="rect">
            <a:avLst/>
          </a:prstGeom>
          <a:noFill/>
        </p:spPr>
        <p:txBody>
          <a:bodyPr wrap="square" rtlCol="0">
            <a:spAutoFit/>
          </a:bodyPr>
          <a:lstStyle/>
          <a:p>
            <a:pPr algn="ctr"/>
            <a:r>
              <a:rPr lang="en-GB" sz="1200" dirty="0"/>
              <a:t>Department Level</a:t>
            </a:r>
          </a:p>
        </p:txBody>
      </p:sp>
      <p:cxnSp>
        <p:nvCxnSpPr>
          <p:cNvPr id="20" name="Straight Connector 19">
            <a:extLst>
              <a:ext uri="{FF2B5EF4-FFF2-40B4-BE49-F238E27FC236}">
                <a16:creationId xmlns:a16="http://schemas.microsoft.com/office/drawing/2014/main" id="{4F4E8B53-3CD8-4F31-A607-0171150676A3}"/>
              </a:ext>
            </a:extLst>
          </p:cNvPr>
          <p:cNvCxnSpPr/>
          <p:nvPr/>
        </p:nvCxnSpPr>
        <p:spPr>
          <a:xfrm flipV="1">
            <a:off x="203619" y="1058677"/>
            <a:ext cx="11784762" cy="8297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DD360C77-D486-4049-8786-83B93366BE6A}"/>
              </a:ext>
            </a:extLst>
          </p:cNvPr>
          <p:cNvCxnSpPr>
            <a:cxnSpLocks/>
          </p:cNvCxnSpPr>
          <p:nvPr/>
        </p:nvCxnSpPr>
        <p:spPr>
          <a:xfrm flipV="1">
            <a:off x="203606" y="1756078"/>
            <a:ext cx="11784762" cy="8297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942852C6-6D59-494D-B571-2E15F2623A5A}"/>
              </a:ext>
            </a:extLst>
          </p:cNvPr>
          <p:cNvSpPr txBox="1"/>
          <p:nvPr/>
        </p:nvSpPr>
        <p:spPr>
          <a:xfrm>
            <a:off x="92167" y="1271041"/>
            <a:ext cx="1028064" cy="461665"/>
          </a:xfrm>
          <a:prstGeom prst="rect">
            <a:avLst/>
          </a:prstGeom>
          <a:noFill/>
        </p:spPr>
        <p:txBody>
          <a:bodyPr wrap="square" rtlCol="0">
            <a:spAutoFit/>
          </a:bodyPr>
          <a:lstStyle/>
          <a:p>
            <a:r>
              <a:rPr lang="en-GB" sz="1200" dirty="0"/>
              <a:t>Programme</a:t>
            </a:r>
          </a:p>
          <a:p>
            <a:pPr algn="ctr"/>
            <a:r>
              <a:rPr lang="en-GB" sz="1200" dirty="0"/>
              <a:t> Level</a:t>
            </a:r>
          </a:p>
        </p:txBody>
      </p:sp>
      <p:cxnSp>
        <p:nvCxnSpPr>
          <p:cNvPr id="62" name="Straight Connector 61">
            <a:extLst>
              <a:ext uri="{FF2B5EF4-FFF2-40B4-BE49-F238E27FC236}">
                <a16:creationId xmlns:a16="http://schemas.microsoft.com/office/drawing/2014/main" id="{67D131DC-7294-4510-97E6-0E72AD60E181}"/>
              </a:ext>
            </a:extLst>
          </p:cNvPr>
          <p:cNvCxnSpPr/>
          <p:nvPr/>
        </p:nvCxnSpPr>
        <p:spPr>
          <a:xfrm flipV="1">
            <a:off x="216956" y="3628053"/>
            <a:ext cx="11784762" cy="8297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69945BD7-65CB-4138-8C6E-9573A0E7B4A0}"/>
              </a:ext>
            </a:extLst>
          </p:cNvPr>
          <p:cNvSpPr txBox="1"/>
          <p:nvPr/>
        </p:nvSpPr>
        <p:spPr>
          <a:xfrm>
            <a:off x="4923540" y="1905355"/>
            <a:ext cx="2078789" cy="1631216"/>
          </a:xfrm>
          <a:prstGeom prst="rect">
            <a:avLst/>
          </a:prstGeom>
          <a:solidFill>
            <a:srgbClr val="9ED7FA"/>
          </a:solidFill>
          <a:ln>
            <a:solidFill>
              <a:schemeClr val="tx1"/>
            </a:solidFill>
          </a:ln>
        </p:spPr>
        <p:txBody>
          <a:bodyPr wrap="square" rtlCol="0">
            <a:spAutoFit/>
          </a:bodyPr>
          <a:lstStyle/>
          <a:p>
            <a:r>
              <a:rPr lang="en-GB" sz="1000" dirty="0"/>
              <a:t>I</a:t>
            </a:r>
            <a:r>
              <a:rPr lang="en-US" sz="1000" dirty="0"/>
              <a:t>improve the capability of national  border control to build effective intelligence collection,  storage and dissemination systems in a Human Rights compliant  way that supports the targeting of criminality at the border;</a:t>
            </a:r>
            <a:endParaRPr lang="en-GB" sz="1000" dirty="0"/>
          </a:p>
          <a:p>
            <a:r>
              <a:rPr lang="en-GB" sz="1000" b="1" dirty="0"/>
              <a:t>Measures: </a:t>
            </a:r>
            <a:r>
              <a:rPr lang="en-GB" sz="1000" dirty="0"/>
              <a:t>Building systems and developing standard operating procedures</a:t>
            </a:r>
          </a:p>
        </p:txBody>
      </p:sp>
      <p:sp>
        <p:nvSpPr>
          <p:cNvPr id="64" name="TextBox 63">
            <a:extLst>
              <a:ext uri="{FF2B5EF4-FFF2-40B4-BE49-F238E27FC236}">
                <a16:creationId xmlns:a16="http://schemas.microsoft.com/office/drawing/2014/main" id="{4896616B-1879-46A1-8690-15C4E6A26E37}"/>
              </a:ext>
            </a:extLst>
          </p:cNvPr>
          <p:cNvSpPr txBox="1"/>
          <p:nvPr/>
        </p:nvSpPr>
        <p:spPr>
          <a:xfrm>
            <a:off x="92167" y="2486644"/>
            <a:ext cx="1031455" cy="461665"/>
          </a:xfrm>
          <a:prstGeom prst="rect">
            <a:avLst/>
          </a:prstGeom>
          <a:noFill/>
        </p:spPr>
        <p:txBody>
          <a:bodyPr wrap="square" rtlCol="0">
            <a:spAutoFit/>
          </a:bodyPr>
          <a:lstStyle/>
          <a:p>
            <a:pPr algn="ctr"/>
            <a:r>
              <a:rPr lang="en-GB" sz="1200" dirty="0"/>
              <a:t>Upstream </a:t>
            </a:r>
          </a:p>
          <a:p>
            <a:pPr algn="ctr"/>
            <a:r>
              <a:rPr lang="en-GB" sz="1200" dirty="0"/>
              <a:t>Outcomes</a:t>
            </a:r>
          </a:p>
        </p:txBody>
      </p:sp>
      <p:sp>
        <p:nvSpPr>
          <p:cNvPr id="22" name="TextBox 21">
            <a:extLst>
              <a:ext uri="{FF2B5EF4-FFF2-40B4-BE49-F238E27FC236}">
                <a16:creationId xmlns:a16="http://schemas.microsoft.com/office/drawing/2014/main" id="{596A4445-8DAA-4556-AC93-7A213F621464}"/>
              </a:ext>
            </a:extLst>
          </p:cNvPr>
          <p:cNvSpPr txBox="1"/>
          <p:nvPr/>
        </p:nvSpPr>
        <p:spPr>
          <a:xfrm>
            <a:off x="8860524" y="1895149"/>
            <a:ext cx="1979111" cy="1631216"/>
          </a:xfrm>
          <a:prstGeom prst="rect">
            <a:avLst/>
          </a:prstGeom>
          <a:solidFill>
            <a:srgbClr val="9ED7FA"/>
          </a:solidFill>
          <a:ln>
            <a:solidFill>
              <a:schemeClr val="tx1"/>
            </a:solidFill>
          </a:ln>
        </p:spPr>
        <p:txBody>
          <a:bodyPr wrap="square" rtlCol="0">
            <a:spAutoFit/>
          </a:bodyPr>
          <a:lstStyle/>
          <a:p>
            <a:r>
              <a:rPr lang="en-US" sz="1000" dirty="0"/>
              <a:t>Work with and support UK law enforcement partners to identify and introduce new control techniques and systems that will substantially improve the quality of further investigation and prosecution of criminal networks; </a:t>
            </a:r>
            <a:endParaRPr lang="en-GB" sz="1000" dirty="0"/>
          </a:p>
          <a:p>
            <a:r>
              <a:rPr lang="en-GB" sz="1000" b="1" dirty="0"/>
              <a:t>Measures</a:t>
            </a:r>
            <a:r>
              <a:rPr lang="en-GB" sz="1000" dirty="0"/>
              <a:t>: Number of successful detections, prosecutions and investigations.</a:t>
            </a:r>
          </a:p>
        </p:txBody>
      </p:sp>
      <p:cxnSp>
        <p:nvCxnSpPr>
          <p:cNvPr id="66" name="Straight Connector 65">
            <a:extLst>
              <a:ext uri="{FF2B5EF4-FFF2-40B4-BE49-F238E27FC236}">
                <a16:creationId xmlns:a16="http://schemas.microsoft.com/office/drawing/2014/main" id="{205FEB63-6969-4072-B12B-7A740AE7325F}"/>
              </a:ext>
            </a:extLst>
          </p:cNvPr>
          <p:cNvCxnSpPr/>
          <p:nvPr/>
        </p:nvCxnSpPr>
        <p:spPr>
          <a:xfrm flipV="1">
            <a:off x="216956" y="4836705"/>
            <a:ext cx="11784762" cy="8297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5F1B2034-7A57-45BA-ACE9-4CFE92EC2FE1}"/>
              </a:ext>
            </a:extLst>
          </p:cNvPr>
          <p:cNvCxnSpPr/>
          <p:nvPr/>
        </p:nvCxnSpPr>
        <p:spPr>
          <a:xfrm flipV="1">
            <a:off x="216956" y="5723985"/>
            <a:ext cx="11784762" cy="82970"/>
          </a:xfrm>
          <a:prstGeom prst="line">
            <a:avLst/>
          </a:prstGeom>
          <a:ln>
            <a:prstDash val="dash"/>
          </a:ln>
        </p:spPr>
        <p:style>
          <a:lnRef idx="1">
            <a:schemeClr val="accent1"/>
          </a:lnRef>
          <a:fillRef idx="0">
            <a:schemeClr val="accent1"/>
          </a:fillRef>
          <a:effectRef idx="0">
            <a:schemeClr val="accent1"/>
          </a:effectRef>
          <a:fontRef idx="minor">
            <a:schemeClr val="tx1"/>
          </a:fontRef>
        </p:style>
      </p:cxnSp>
      <p:pic>
        <p:nvPicPr>
          <p:cNvPr id="68" name="Picture 67">
            <a:extLst>
              <a:ext uri="{FF2B5EF4-FFF2-40B4-BE49-F238E27FC236}">
                <a16:creationId xmlns:a16="http://schemas.microsoft.com/office/drawing/2014/main" id="{41933E0F-B94E-4506-BAC8-50F3A5418702}"/>
              </a:ext>
            </a:extLst>
          </p:cNvPr>
          <p:cNvPicPr>
            <a:picLocks noChangeAspect="1"/>
          </p:cNvPicPr>
          <p:nvPr/>
        </p:nvPicPr>
        <p:blipFill>
          <a:blip r:embed="rId2"/>
          <a:stretch>
            <a:fillRect/>
          </a:stretch>
        </p:blipFill>
        <p:spPr>
          <a:xfrm>
            <a:off x="232480" y="6095402"/>
            <a:ext cx="3627023" cy="386116"/>
          </a:xfrm>
          <a:prstGeom prst="rect">
            <a:avLst/>
          </a:prstGeom>
        </p:spPr>
      </p:pic>
      <p:sp>
        <p:nvSpPr>
          <p:cNvPr id="31" name="TextBox 30">
            <a:extLst>
              <a:ext uri="{FF2B5EF4-FFF2-40B4-BE49-F238E27FC236}">
                <a16:creationId xmlns:a16="http://schemas.microsoft.com/office/drawing/2014/main" id="{1BECDAE0-4317-49E5-B22D-FC605D157A71}"/>
              </a:ext>
            </a:extLst>
          </p:cNvPr>
          <p:cNvSpPr txBox="1"/>
          <p:nvPr/>
        </p:nvSpPr>
        <p:spPr>
          <a:xfrm>
            <a:off x="4019550" y="5818811"/>
            <a:ext cx="8172450" cy="1231106"/>
          </a:xfrm>
          <a:prstGeom prst="rect">
            <a:avLst/>
          </a:prstGeom>
          <a:noFill/>
        </p:spPr>
        <p:txBody>
          <a:bodyPr wrap="square" rtlCol="0">
            <a:spAutoFit/>
          </a:bodyPr>
          <a:lstStyle/>
          <a:p>
            <a:r>
              <a:rPr lang="en-GB" sz="1200" dirty="0"/>
              <a:t>Main Assumptions:</a:t>
            </a:r>
          </a:p>
          <a:p>
            <a:pPr marL="171450" lvl="0" indent="-171450">
              <a:buFont typeface="Arial" panose="020B0604020202020204" pitchFamily="34" charset="0"/>
              <a:buChar char="•"/>
            </a:pPr>
            <a:r>
              <a:rPr lang="en-GB" sz="1000" dirty="0"/>
              <a:t>The UK are trusted partners and the border control authorities  want to cooperate with Border Force to  develop profiling and targeting capability;</a:t>
            </a:r>
          </a:p>
          <a:p>
            <a:pPr marL="171450" lvl="0" indent="-171450">
              <a:buFont typeface="Arial" panose="020B0604020202020204" pitchFamily="34" charset="0"/>
              <a:buChar char="•"/>
            </a:pPr>
            <a:r>
              <a:rPr lang="en-GB" sz="1000" dirty="0"/>
              <a:t>There is political will in each county to engage with the UK and Border Force to build this capability;</a:t>
            </a:r>
          </a:p>
          <a:p>
            <a:pPr marL="171450" lvl="0" indent="-171450">
              <a:buFont typeface="Arial" panose="020B0604020202020204" pitchFamily="34" charset="0"/>
              <a:buChar char="•"/>
            </a:pPr>
            <a:r>
              <a:rPr lang="en-GB" sz="1000" dirty="0"/>
              <a:t>There is sufficient commonality that the solutions recommended by Border Force are appropriate and suitable to be sustainable within the specific national context;</a:t>
            </a:r>
          </a:p>
          <a:p>
            <a:pPr marL="171450" lvl="0" indent="-171450">
              <a:buFont typeface="Arial" panose="020B0604020202020204" pitchFamily="34" charset="0"/>
              <a:buChar char="•"/>
            </a:pPr>
            <a:r>
              <a:rPr lang="en-GB" sz="1000" dirty="0"/>
              <a:t>The tactical capacity building activities will be adopted by border agencies and implemented.</a:t>
            </a:r>
          </a:p>
          <a:p>
            <a:pPr marL="171450" indent="-171450">
              <a:buFontTx/>
              <a:buChar char="-"/>
            </a:pPr>
            <a:endParaRPr lang="en-GB" sz="1200" dirty="0"/>
          </a:p>
        </p:txBody>
      </p:sp>
      <p:pic>
        <p:nvPicPr>
          <p:cNvPr id="33" name="Picture 32">
            <a:extLst>
              <a:ext uri="{FF2B5EF4-FFF2-40B4-BE49-F238E27FC236}">
                <a16:creationId xmlns:a16="http://schemas.microsoft.com/office/drawing/2014/main" id="{DAA58A95-234E-4C6C-9DAB-4A10BD6EEECE}"/>
              </a:ext>
            </a:extLst>
          </p:cNvPr>
          <p:cNvPicPr/>
          <p:nvPr/>
        </p:nvPicPr>
        <p:blipFill>
          <a:blip r:embed="rId3" cstate="print"/>
          <a:srcRect/>
          <a:stretch>
            <a:fillRect/>
          </a:stretch>
        </p:blipFill>
        <p:spPr bwMode="auto">
          <a:xfrm>
            <a:off x="10839635" y="101679"/>
            <a:ext cx="1238065" cy="784306"/>
          </a:xfrm>
          <a:prstGeom prst="rect">
            <a:avLst/>
          </a:prstGeom>
          <a:noFill/>
          <a:ln w="9525">
            <a:noFill/>
            <a:miter lim="800000"/>
            <a:headEnd/>
            <a:tailEnd/>
          </a:ln>
        </p:spPr>
      </p:pic>
      <p:sp>
        <p:nvSpPr>
          <p:cNvPr id="34" name="Rectangle: Rounded Corners 33">
            <a:extLst>
              <a:ext uri="{FF2B5EF4-FFF2-40B4-BE49-F238E27FC236}">
                <a16:creationId xmlns:a16="http://schemas.microsoft.com/office/drawing/2014/main" id="{2E961D34-29C9-45DD-9F86-21576DA11C49}"/>
              </a:ext>
            </a:extLst>
          </p:cNvPr>
          <p:cNvSpPr/>
          <p:nvPr/>
        </p:nvSpPr>
        <p:spPr>
          <a:xfrm>
            <a:off x="1303335" y="251436"/>
            <a:ext cx="9440866" cy="815820"/>
          </a:xfrm>
          <a:prstGeom prst="roundRect">
            <a:avLst/>
          </a:prstGeom>
          <a:gradFill flip="none" rotWithShape="1">
            <a:gsLst>
              <a:gs pos="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000" dirty="0"/>
              <a:t>Delivers on SDG Goal 16. “</a:t>
            </a:r>
            <a:r>
              <a:rPr lang="en-GB" sz="1000" i="1" dirty="0"/>
              <a:t>Promote peaceful and inclusive societies for sustainable development, provide access to justice for all and build effective, accountable and inclusive institutions at all levels</a:t>
            </a:r>
            <a:r>
              <a:rPr lang="en-GB" sz="1000" dirty="0"/>
              <a:t>”.</a:t>
            </a:r>
          </a:p>
          <a:p>
            <a:r>
              <a:rPr lang="en-GB" sz="1000" dirty="0"/>
              <a:t>Delivers against Home Office strategic international priorities, including building capability for international partners to intervene upstream to minimise risks to the UK of terrorism, crime and migration</a:t>
            </a:r>
            <a:endParaRPr lang="en-GB" sz="1000" dirty="0">
              <a:solidFill>
                <a:schemeClr val="bg1"/>
              </a:solidFill>
            </a:endParaRPr>
          </a:p>
        </p:txBody>
      </p:sp>
    </p:spTree>
    <p:extLst>
      <p:ext uri="{BB962C8B-B14F-4D97-AF65-F5344CB8AC3E}">
        <p14:creationId xmlns:p14="http://schemas.microsoft.com/office/powerpoint/2010/main" val="3428949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TotalTime>
  <Words>498</Words>
  <Application>Microsoft Office PowerPoint</Application>
  <PresentationFormat>Widescreen</PresentationFormat>
  <Paragraphs>37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Tozer David</dc:creator>
  <cp:lastModifiedBy>Simeon Onaji</cp:lastModifiedBy>
  <cp:revision>42</cp:revision>
  <dcterms:created xsi:type="dcterms:W3CDTF">2020-03-24T13:49:29Z</dcterms:created>
  <dcterms:modified xsi:type="dcterms:W3CDTF">2020-06-15T23:13:05Z</dcterms:modified>
</cp:coreProperties>
</file>