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(€)</c:v>
                </c:pt>
              </c:strCache>
            </c:strRef>
          </c:tx>
          <c:spPr>
            <a:solidFill>
              <a:srgbClr val="A78BC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622370</c:v>
                </c:pt>
                <c:pt idx="1">
                  <c:v>696375</c:v>
                </c:pt>
                <c:pt idx="2">
                  <c:v>1117375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(€)</c:v>
                </c:pt>
              </c:strCache>
            </c:strRef>
          </c:tx>
          <c:spPr>
            <a:solidFill>
              <a:srgbClr val="00808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622370</c:v>
                </c:pt>
                <c:pt idx="1">
                  <c:v>696380</c:v>
                </c:pt>
                <c:pt idx="2">
                  <c:v>1515000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E1145"/>
                </a:solidFill>
                <a:latin typeface="Arial"/>
              </a:defRPr>
            </a:pPr>
            <a:r>
              <a:rPr sz="1300" b="0" i="0" u="none" strike="noStrike">
                <a:solidFill>
                  <a:srgbClr val="1E1145"/>
                </a:solidFill>
                <a:latin typeface="Arial"/>
              </a:rPr>
              <a:t>Gender &amp; Youth Inclusion (% of Borrowers)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78BC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Women</c:v>
                  </c:pt>
                  <c:pt idx="1">
                    <c:v>Youth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</c:v>
                </c:pt>
                <c:pt idx="1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808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Women</c:v>
                  </c:pt>
                  <c:pt idx="1">
                    <c:v>Youth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23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Loan Share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8080"/>
              </a:solidFill>
              <a:effectLst/>
            </c:spPr>
          </c:dPt>
          <c:dPt>
            <c:idx val="1"/>
            <c:bubble3D val="0"/>
            <c:spPr>
              <a:solidFill>
                <a:srgbClr val="5B2D8E"/>
              </a:solidFill>
              <a:effectLst/>
            </c:spPr>
          </c:dPt>
          <c:dPt>
            <c:idx val="2"/>
            <c:bubble3D val="0"/>
            <c:spPr>
              <a:solidFill>
                <a:srgbClr val="F5A623"/>
              </a:solidFill>
              <a:effectLst/>
            </c:spPr>
          </c:dPt>
          <c:dPt>
            <c:idx val="3"/>
            <c:bubble3D val="0"/>
            <c:spPr>
              <a:solidFill>
                <a:srgbClr val="1E1145"/>
              </a:solidFill>
              <a:effectLst/>
            </c:spPr>
          </c:dPt>
          <c:dPt>
            <c:idx val="4"/>
            <c:bubble3D val="0"/>
            <c:spPr>
              <a:solidFill>
                <a:srgbClr val="28A745"/>
              </a:solidFill>
              <a:effectLst/>
            </c:spPr>
          </c:dPt>
          <c:dPt>
            <c:idx val="5"/>
            <c:bubble3D val="0"/>
            <c:spPr>
              <a:solidFill>
                <a:srgbClr val="A78BCC"/>
              </a:solidFill>
              <a:effectLst/>
            </c:spPr>
          </c:dPt>
          <c:dPt>
            <c:idx val="6"/>
            <c:bubble3D val="0"/>
            <c:spPr>
              <a:solidFill>
                <a:srgbClr val="DC3545"/>
              </a:solidFill>
              <a:effectLst/>
            </c:spPr>
          </c:dPt>
          <c:dPt>
            <c:idx val="7"/>
            <c:bubble3D val="0"/>
            <c:spPr>
              <a:solidFill>
                <a:srgbClr val="17A2B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Dairy Breed
Improvement</c:v>
                </c:pt>
                <c:pt idx="1">
                  <c:v>Pasture &amp;
Feeds</c:v>
                </c:pt>
                <c:pt idx="2">
                  <c:v>Poultry</c:v>
                </c:pt>
                <c:pt idx="3">
                  <c:v>Goats</c:v>
                </c:pt>
                <c:pt idx="4">
                  <c:v>Farm
Infrastructure</c:v>
                </c:pt>
                <c:pt idx="5">
                  <c:v>Piggery</c:v>
                </c:pt>
                <c:pt idx="6">
                  <c:v>Vet/Health</c:v>
                </c:pt>
                <c:pt idx="7">
                  <c:v>Water
Harvesting</c:v>
                </c:pt>
              </c:strCache>
            </c:strRef>
          </c:cat>
          <c:val>
            <c:numRef>
              <c:f>Sheet1!$B$2:$B$9</c:f>
              <c:numCache>
                <c:ptCount val="8"/>
                <c:pt idx="0">
                  <c:v>50.8</c:v>
                </c:pt>
                <c:pt idx="1">
                  <c:v>12.2</c:v>
                </c:pt>
                <c:pt idx="2">
                  <c:v>12</c:v>
                </c:pt>
                <c:pt idx="3">
                  <c:v>7.3</c:v>
                </c:pt>
                <c:pt idx="4">
                  <c:v>7.4</c:v>
                </c:pt>
                <c:pt idx="5">
                  <c:v>6.6</c:v>
                </c:pt>
                <c:pt idx="6">
                  <c:v>2.7</c:v>
                </c:pt>
                <c:pt idx="7">
                  <c:v>0.9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E1145"/>
                </a:solidFill>
                <a:latin typeface="Arial"/>
              </a:defRPr>
            </a:pPr>
            <a:r>
              <a:rPr sz="1300" b="0" i="0" u="none" strike="noStrike">
                <a:solidFill>
                  <a:srgbClr val="1E1145"/>
                </a:solidFill>
                <a:latin typeface="Arial"/>
              </a:rPr>
              <a:t>EKN Capital Draw Downs (€)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EKN Draw Down (€)</c:v>
                </c:pt>
              </c:strCache>
            </c:strRef>
          </c:tx>
          <c:spPr>
            <a:solidFill>
              <a:srgbClr val="5B2D8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1st Draw</c:v>
                  </c:pt>
                  <c:pt idx="1">
                    <c:v>2nd Draw</c:v>
                  </c:pt>
                  <c:pt idx="2">
                    <c:v>3rd Draw</c:v>
                  </c:pt>
                  <c:pt idx="3">
                    <c:v>4th Draw</c:v>
                  </c:pt>
                  <c:pt idx="4">
                    <c:v>5th Draw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622370</c:v>
                </c:pt>
                <c:pt idx="1">
                  <c:v>845750</c:v>
                </c:pt>
                <c:pt idx="2">
                  <c:v>520720</c:v>
                </c:pt>
                <c:pt idx="3">
                  <c:v>638228</c:v>
                </c:pt>
                <c:pt idx="4">
                  <c:v>222751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65760" y="228600"/>
            <a:ext cx="1645920" cy="548640"/>
          </a:xfrm>
          <a:prstGeom prst="rect">
            <a:avLst>
              <a:gd name="adj" fmla="val 8333"/>
            </a:avLst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228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PCP UGANDA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65760" y="914400"/>
            <a:ext cx="5029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Uganda Dairy Credit</a:t>
            </a:r>
            <a:endParaRPr lang="en-US" sz="3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Facility (UDCF)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365760" y="251460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Report 2025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31089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Partner: PCP Uganda Limited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Period: January – December 2025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Submitted: 31 March 2026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760720" y="914400"/>
            <a:ext cx="1508760" cy="1234440"/>
          </a:xfrm>
          <a:prstGeom prst="rect">
            <a:avLst/>
          </a:prstGeom>
          <a:solidFill>
            <a:srgbClr val="5B2D8E"/>
          </a:solidFill>
          <a:ln w="63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760720" y="100584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760720" y="155448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Retail Partners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(Cumulative)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7452360" y="914400"/>
            <a:ext cx="1508760" cy="1234440"/>
          </a:xfrm>
          <a:prstGeom prst="rect">
            <a:avLst/>
          </a:prstGeom>
          <a:solidFill>
            <a:srgbClr val="008080"/>
          </a:solidFill>
          <a:ln w="63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452360" y="100584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€2.83M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52360" y="155448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Cumulative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Disbursement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760720" y="2331720"/>
            <a:ext cx="1508760" cy="1234440"/>
          </a:xfrm>
          <a:prstGeom prst="rect">
            <a:avLst/>
          </a:prstGeom>
          <a:solidFill>
            <a:srgbClr val="5B2D8E"/>
          </a:solidFill>
          <a:ln w="63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760720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3,487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760720" y="297180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SHFs Reached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(Cumulative)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7452360" y="2331720"/>
            <a:ext cx="1508760" cy="1234440"/>
          </a:xfrm>
          <a:prstGeom prst="rect">
            <a:avLst/>
          </a:prstGeom>
          <a:solidFill>
            <a:srgbClr val="008080"/>
          </a:solidFill>
          <a:ln w="63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452360" y="242316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135%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452360" y="297180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2025 Target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</a:rPr>
              <a:t>Achieved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82880" y="477316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11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EKN-Funded | October 2022 – September 2028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Presentation Agenda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86868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868680"/>
            <a:ext cx="502920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86868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94183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Performance Overview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29844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Financial &amp; portfolio performance highlights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54880" y="86868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868680"/>
            <a:ext cx="502920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86868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349240" y="94183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SHF Credit Access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349240" y="129844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Reach, gender inclusion, and loan utilization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87452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1874520"/>
            <a:ext cx="502920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187452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68680" y="194767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SACCO Governance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68680" y="230428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Training, AGMs, and institutional capacity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754880" y="187452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54880" y="1874520"/>
            <a:ext cx="502920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54880" y="187452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349240" y="194767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Portfolio Sustainability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49240" y="230428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PAR, refinancing, and co-investment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4320" y="288036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2880360"/>
            <a:ext cx="502920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4320" y="288036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295351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Impact Achieved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68680" y="331012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Job creation, financial inclusion, ESG outcomes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54880" y="288036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754880" y="2880360"/>
            <a:ext cx="502920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54880" y="288036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349240" y="295351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Risk Management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349240" y="331012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Key risks and mitigation strategies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274320" y="388620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274320" y="3886200"/>
            <a:ext cx="502920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74320" y="388620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07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868680" y="395935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Lessons &amp; Innovations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68680" y="431596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Learnings, agro-insurance, contract financing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754880" y="388620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4754880" y="3886200"/>
            <a:ext cx="502920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54880" y="3886200"/>
            <a:ext cx="502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08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5349240" y="395935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Recommendations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431596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Strategic priorities for 2026 and beyond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Performance Overview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&amp; portfolio performance highlights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2025 Key Performance Indicators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77240"/>
            <a:ext cx="2743200" cy="32004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1887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11247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€1.52M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20040" y="17373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Disbursed in 2025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20040" y="21671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135% of target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154680" y="7772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154680" y="777240"/>
            <a:ext cx="2743200" cy="32004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118872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40480" y="11247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2D8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2,351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3246120" y="17373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SHFs Reached in 2025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3246120" y="21671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203% of target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080760" y="7772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080760" y="777240"/>
            <a:ext cx="2743200" cy="3200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18872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766560" y="11247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€2.83M</a:t>
            </a:r>
            <a:endParaRPr lang="en-US" sz="2600" dirty="0"/>
          </a:p>
        </p:txBody>
      </p:sp>
      <p:sp>
        <p:nvSpPr>
          <p:cNvPr id="20" name="Text 15"/>
          <p:cNvSpPr/>
          <p:nvPr/>
        </p:nvSpPr>
        <p:spPr>
          <a:xfrm>
            <a:off x="6172200" y="17373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Cumulative Disbursement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172200" y="21671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Since inception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228600" y="28346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228600" y="2834640"/>
            <a:ext cx="2743200" cy="32004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246120"/>
            <a:ext cx="457200" cy="4572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4400" y="31821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35%</a:t>
            </a:r>
            <a:endParaRPr lang="en-US" sz="2600" dirty="0"/>
          </a:p>
        </p:txBody>
      </p:sp>
      <p:sp>
        <p:nvSpPr>
          <p:cNvPr id="26" name="Text 20"/>
          <p:cNvSpPr/>
          <p:nvPr/>
        </p:nvSpPr>
        <p:spPr>
          <a:xfrm>
            <a:off x="320040" y="37947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Women Borrowers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320040" y="42245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+11pp vs 2024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3154680" y="28346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3154680" y="2834640"/>
            <a:ext cx="2743200" cy="32004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3246120"/>
            <a:ext cx="457200" cy="45720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3840480" y="31821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2D8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41</a:t>
            </a:r>
            <a:endParaRPr lang="en-US" sz="2600" dirty="0"/>
          </a:p>
        </p:txBody>
      </p:sp>
      <p:sp>
        <p:nvSpPr>
          <p:cNvPr id="32" name="Text 25"/>
          <p:cNvSpPr/>
          <p:nvPr/>
        </p:nvSpPr>
        <p:spPr>
          <a:xfrm>
            <a:off x="3246120" y="37947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Retail Partners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3246120" y="42245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39 SACCOs, 1 MFI, 1 SME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080760" y="2834640"/>
            <a:ext cx="27432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080760" y="2834640"/>
            <a:ext cx="2743200" cy="320040"/>
          </a:xfrm>
          <a:prstGeom prst="rect">
            <a:avLst/>
          </a:prstGeom>
          <a:solidFill>
            <a:srgbClr val="28A745"/>
          </a:solidFill>
          <a:ln w="12700">
            <a:solidFill>
              <a:srgbClr val="28A745"/>
            </a:solidFill>
            <a:prstDash val="solid"/>
          </a:ln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3246120"/>
            <a:ext cx="457200" cy="457200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766560" y="3182112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8A74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2.2%</a:t>
            </a:r>
            <a:endParaRPr lang="en-US" sz="2600" dirty="0"/>
          </a:p>
        </p:txBody>
      </p:sp>
      <p:sp>
        <p:nvSpPr>
          <p:cNvPr id="38" name="Text 30"/>
          <p:cNvSpPr/>
          <p:nvPr/>
        </p:nvSpPr>
        <p:spPr>
          <a:xfrm>
            <a:off x="6172200" y="37947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Portfolio at Risk &gt;30d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6172200" y="42245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Below 3% target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Credit Disbursement Performance</a:t>
            </a:r>
            <a:endParaRPr lang="en-US" sz="2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65760" y="777240"/>
          <a:ext cx="502920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669280" y="822960"/>
            <a:ext cx="32004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669280" y="822960"/>
            <a:ext cx="73152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0" y="86868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€2.83M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852160" y="12801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Cumulative disbursed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to retail partners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669280" y="1828800"/>
            <a:ext cx="32004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0" y="1828800"/>
            <a:ext cx="73152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52160" y="18745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B2D8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€907K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852160" y="22860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Capital recovered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(principal + interest)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669280" y="2834640"/>
            <a:ext cx="32004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669280" y="2834640"/>
            <a:ext cx="73152" cy="8686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852160" y="288036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€2.94M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852160" y="32918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Credit obtained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by smallholder farmers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669280" y="3840480"/>
            <a:ext cx="32004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669280" y="3840480"/>
            <a:ext cx="73152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852160" y="388620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€101.7K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852160" y="42976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Amount revolved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at investee level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SHF Credit Access &amp; Gender Inclusion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Reach, gender inclusion, and loan utilization patterns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Smallholder Farmer Reach &amp; Inclusion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27432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77240"/>
            <a:ext cx="73152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83210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3,487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11480" y="125272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1145"/>
                </a:solidFill>
              </a:rPr>
              <a:t>Cumulative SHFs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14173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Since inception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28600" y="1783080"/>
            <a:ext cx="27432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28600" y="1783080"/>
            <a:ext cx="73152" cy="86868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" y="183794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2D8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2,351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11480" y="225856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1145"/>
                </a:solidFill>
              </a:rPr>
              <a:t>SHFs in 2025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242316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203% of 1,155 target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28600" y="2788920"/>
            <a:ext cx="27432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28600" y="2788920"/>
            <a:ext cx="73152" cy="86868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284378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35%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11480" y="32644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1145"/>
                </a:solidFill>
              </a:rPr>
              <a:t>Women (2025)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11480" y="342900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Up from 24% in 2024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28600" y="3794760"/>
            <a:ext cx="27432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28600" y="3794760"/>
            <a:ext cx="73152" cy="86868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3849624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23%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11480" y="427024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1145"/>
                </a:solidFill>
              </a:rPr>
              <a:t>Youth (2025)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11480" y="443484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Up from 14% in 2024</a:t>
            </a:r>
            <a:endParaRPr lang="en-US" sz="950" dirty="0"/>
          </a:p>
        </p:txBody>
      </p:sp>
      <p:graphicFrame>
        <p:nvGraphicFramePr>
          <p:cNvPr id="24" name="Chart 0" descr=""/>
          <p:cNvGraphicFramePr/>
          <p:nvPr/>
        </p:nvGraphicFramePr>
        <p:xfrm>
          <a:off x="3200400" y="777240"/>
          <a:ext cx="557784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Loan Utilization by Enterprise Category (2025)</a:t>
            </a:r>
            <a:endParaRPr lang="en-US" sz="2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777240"/>
          <a:ext cx="50292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486400" y="822960"/>
            <a:ext cx="34290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051560"/>
            <a:ext cx="365760" cy="3657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35040" y="877824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50.8% Dairy Breed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035040" y="128016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Dairy breed improvement dominates—primary livelihood in Ankole &amp; Kigezi.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5486400" y="1847088"/>
            <a:ext cx="34290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2075688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5040" y="1901952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25.9% Small Ruminants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5040" y="230428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Poultry, goats &amp; piggery growing, especially in Busoga region.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5486400" y="2871216"/>
            <a:ext cx="34290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3099816"/>
            <a:ext cx="365760" cy="3657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035040" y="29260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12.2% Feed &amp; Pasture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6035040" y="3328416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Farmers investing in feed sustainability and soil improvement.</a:t>
            </a:r>
            <a:endParaRPr lang="en-US" sz="950" dirty="0"/>
          </a:p>
        </p:txBody>
      </p:sp>
      <p:sp>
        <p:nvSpPr>
          <p:cNvPr id="17" name="Shape 11"/>
          <p:cNvSpPr/>
          <p:nvPr/>
        </p:nvSpPr>
        <p:spPr>
          <a:xfrm>
            <a:off x="5486400" y="3895344"/>
            <a:ext cx="34290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23944"/>
            <a:ext cx="365760" cy="36576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035040" y="3950208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7.4% Infrastructure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035040" y="4352544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Fencing, cattle sheds, kraals and water systems expanding.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SACCO Governance &amp; Performance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compliance, and institutional capacity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SACCO Training &amp; Governance Compliance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41148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77240"/>
            <a:ext cx="4114800" cy="3840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2801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40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365760" y="1188720"/>
            <a:ext cx="3657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SACCOs Trained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65760" y="214884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Cumulative since inception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(110% of target)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777240"/>
            <a:ext cx="41148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777240"/>
            <a:ext cx="4114800" cy="384048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12801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5B2D8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100%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800600" y="1188720"/>
            <a:ext cx="3657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AGMs Conducted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00600" y="214884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All retail partners compliant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within 4 months of year-end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28600" y="2880360"/>
            <a:ext cx="41148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28600" y="2880360"/>
            <a:ext cx="4114800" cy="3840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33832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100%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365760" y="3291840"/>
            <a:ext cx="3657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Board Meetings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65760" y="42519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All conducting quarterly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board meetings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2880360"/>
            <a:ext cx="41148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880360"/>
            <a:ext cx="4114800" cy="3840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00600" y="33832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080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3600" dirty="0"/>
          </a:p>
        </p:txBody>
      </p:sp>
      <p:sp>
        <p:nvSpPr>
          <p:cNvPr id="22" name="Text 20"/>
          <p:cNvSpPr/>
          <p:nvPr/>
        </p:nvSpPr>
        <p:spPr>
          <a:xfrm>
            <a:off x="4800600" y="3291840"/>
            <a:ext cx="3657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AGMs Attended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00600" y="42519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Physical DHCL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</a:rPr>
              <a:t>participation in 2025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Portfolio Sustainability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PAR, refinancing, and co-investment outcomes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Portfolio Quality &amp; Sustainability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411480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777240"/>
            <a:ext cx="4114800" cy="36576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7772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Portfolio at Risk &gt; 30 Days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8A74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2.2%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457200" y="2606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145"/>
                </a:solidFill>
              </a:rPr>
              <a:t>Current PAR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30175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8A745"/>
                </a:solidFill>
              </a:rPr>
              <a:t>✓  Below 3% target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34747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4748B"/>
                </a:solidFill>
              </a:rPr>
              <a:t>68% of SACCOs have PAR &lt;10%</a:t>
            </a:r>
            <a:endParaRPr lang="en-US" sz="11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4748B"/>
                </a:solidFill>
              </a:rPr>
              <a:t>37 investees (90%) show portfolio growth</a:t>
            </a:r>
            <a:endParaRPr lang="en-US" sz="11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4663440" y="777240"/>
          <a:ext cx="420624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Impact Achieved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creation, financial inclusion, ESG outcomes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Impact at Smallholder Farmer Level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77240"/>
            <a:ext cx="73152" cy="128016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1887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86968" y="8686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~24,107 Jobs Created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86968" y="132588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Estimated based on 1 job/farmer (MTR survey). 81 additional jobs created at SACCO level.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663440" y="77724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63440" y="777240"/>
            <a:ext cx="73152" cy="128016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1887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21808" y="8686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4,830+ SACCO Members Added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321808" y="132588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New memberships driven by farmer-centered credit products and group lending innovation.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228600" y="219456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228600" y="2194560"/>
            <a:ext cx="73152" cy="128016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60604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86968" y="228600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€556K Women's Credit (30%)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886968" y="274320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Women's share of total credit increased. Group lending enables collateral-free access.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663440" y="219456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663440" y="2194560"/>
            <a:ext cx="73152" cy="1280160"/>
          </a:xfrm>
          <a:prstGeom prst="rect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260604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21808" y="228600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€353K Youth Credit (19%)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5321808" y="274320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Youth access growing. Group guarantee methodology enables youth without land title.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228600" y="361188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228600" y="3611880"/>
            <a:ext cx="73152" cy="12801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402336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86968" y="3703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€147K ESG Investments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886968" y="41605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Pasture (€92K), infrastructure (€23K), water harvesting (€32K) advancing climate resilience.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4663440" y="3611880"/>
            <a:ext cx="4114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4663440" y="3611880"/>
            <a:ext cx="73152" cy="128016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4023360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321808" y="3703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145"/>
                </a:solidFill>
              </a:rPr>
              <a:t>4 Partners Unlocked External Finance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5321808" y="41605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Busiaga, Kitojo, Kijura &amp; Nakanyonyi SACCOs accessed Stanbic, aBi and MSC credit.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Risk Management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risks, assessments, and mitigation strategies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Risk Register Summary</a:t>
            </a:r>
            <a:endParaRPr lang="en-US" sz="2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28600" y="777240"/>
          <a:ext cx="8686800" cy="4023360"/>
        </p:xfrm>
        <a:graphic>
          <a:graphicData uri="http://schemas.openxmlformats.org/drawingml/2006/table">
            <a:tbl>
              <a:tblPr/>
              <a:tblGrid>
                <a:gridCol w="2926080"/>
                <a:gridCol w="914400"/>
                <a:gridCol w="493776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Risk Category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14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Level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14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Mitigation Strategy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14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Credit Risk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Moderate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8C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Robust credit management, TA &amp; financial literacy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Market/Price Risk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Agriterra TA; contract financing with off-takers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Collateral Risk (Women/Youth)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Group lending methodology adopted widely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Natural Disaster / Climate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Agro-insurance pilot with AIC (24 partners)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Regulatory Risk (Large SACCOs)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Focus on Cat C/D/E SACCOs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1145"/>
                          </a:solidFill>
                        </a:rPr>
                        <a:t>FX Risk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Low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A74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4748B"/>
                          </a:solidFill>
                        </a:rPr>
                        <a:t>Capital converted to UGX at receipt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Lessons Learned &amp; Innovations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learnings and new approaches for 2026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Lessons Learned &amp; Innovations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145"/>
                </a:solidFill>
              </a:rPr>
              <a:t>Lessons Learned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754880" y="74980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145"/>
                </a:solidFill>
              </a:rPr>
              <a:t>Innovations in the Fund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114300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43000"/>
            <a:ext cx="73152" cy="8412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9786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BDS Remains Critical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1563624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TA and business development services strengthen SACCO management, financial literacy and farmer productivity.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210312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2103120"/>
            <a:ext cx="73152" cy="8412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15798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Market Systems Drive Uptake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57200" y="2523744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Input/output market linkages ensure loan repayment and reinvestment in productive activities.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306324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3063240"/>
            <a:ext cx="73152" cy="8412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11810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Agro-Insurance is Essential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57200" y="3483864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Bundled agro-insurance protects farmers against natural calamities reducing credit risk.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74320" y="402336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4023360"/>
            <a:ext cx="73152" cy="841248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7822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Capital Must Match Demand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443984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Fund is over-committed. Recapitalization needed to meet growing demand from retail partners.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754880" y="114300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754880" y="1143000"/>
            <a:ext cx="73152" cy="8412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11978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Agro-Insurance Pilot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937760" y="1563624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24 retail partners selected. AIC collaboration to expand to all partners.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754880" y="210312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54880" y="2103120"/>
            <a:ext cx="73152" cy="8412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215798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Contract Financing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4937760" y="2523744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Tripartite agreements with off-takers underway. Input market partnerships being fast-tracked.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754880" y="306324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54880" y="3063240"/>
            <a:ext cx="73152" cy="8412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937760" y="311810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UDCF + HCL Merger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4937760" y="3483864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Merger of two credit lines approved to ease administration and reporting.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754880" y="402336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754880" y="4023360"/>
            <a:ext cx="73152" cy="841248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37760" y="407822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1145"/>
                </a:solidFill>
              </a:rPr>
              <a:t>Agri-Fintech Expansion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4937760" y="4443984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Digital delivery channels piloted to reach farmers in areas without SACCOs.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822960"/>
            <a:ext cx="1463040" cy="1463040"/>
          </a:xfrm>
          <a:prstGeom prst="ellipse">
            <a:avLst/>
          </a:prstGeom>
          <a:solidFill>
            <a:srgbClr val="5B2D8E">
              <a:alpha val="80000"/>
            </a:srgbClr>
          </a:solidFill>
          <a:ln w="254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82296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194560" y="137160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Recommendations &amp; 2026 Priorities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2194560" y="25146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interventions for greater impact and sustainability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1145"/>
          </a:solidFill>
          <a:ln w="12700">
            <a:solidFill>
              <a:srgbClr val="1E11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Priority Recommendations for 2026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886968"/>
            <a:ext cx="502920" cy="502920"/>
          </a:xfrm>
          <a:prstGeom prst="ellipse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886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83210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Recapitalize the Fund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1197864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Mobilize additional capital to meet growing credit demand across retail partners and value chains.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28600" y="1627632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737360"/>
            <a:ext cx="502920" cy="502920"/>
          </a:xfrm>
          <a:prstGeom prst="ellipse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4400" y="1682496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Scale Agro-Insurance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14400" y="2048256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Extend bundled insurance to all retail partners to protect against climate and production risks.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2478024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587752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587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400" y="2532888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Deepen Gender Inclusion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898648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Intensify group lending and targeted mobilization to close gender gap and reach 40% women target.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28600" y="3328416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3438144"/>
            <a:ext cx="502920" cy="502920"/>
          </a:xfrm>
          <a:prstGeom prst="ellipse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4381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14400" y="33832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Expand Credit Delivery Channels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74904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Leverage Agri-Fintech and Agri-SMEs to reach underserved farmers in areas with nascent SACCOs.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28600" y="4178808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8F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4288536"/>
            <a:ext cx="502920" cy="502920"/>
          </a:xfrm>
          <a:prstGeom prst="ellipse">
            <a:avLst/>
          </a:prstGeom>
          <a:solidFill>
            <a:srgbClr val="5B2D8E"/>
          </a:solidFill>
          <a:ln w="12700">
            <a:solidFill>
              <a:srgbClr val="5B2D8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4320" y="42885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14400" y="423367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145"/>
                </a:solidFill>
              </a:rPr>
              <a:t>Strengthen Market Linkages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4599432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Prioritize contract financing and input-output market partnerships to maximize loan impact in 2026.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E11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080"/>
          </a:solidFill>
          <a:ln w="12700">
            <a:solidFill>
              <a:srgbClr val="0080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0972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5A623"/>
                </a:solidFill>
              </a:rPr>
              <a:t>Uganda Dairy Credit Facility — Annual Report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292608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8B8E8"/>
                </a:solidFill>
              </a:rPr>
              <a:t>PCP Uganda Limited  |  Supported by Embassy of the Kingdom of the Netherlands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97280" y="3566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3,487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97280" y="41148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SHFs Reached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926080" y="3566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€2.83M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926080" y="41148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Disbursed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754880" y="3566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754880" y="41148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Retail Partners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583680" y="3566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A6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2026–2028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583680" y="41148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Road Ahead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UDCF Annual Report 2025</dc:title>
  <dc:subject>PptxGenJS Presentation</dc:subject>
  <dc:creator>PptxGenJS</dc:creator>
  <cp:lastModifiedBy>PptxGenJS</cp:lastModifiedBy>
  <cp:revision>1</cp:revision>
  <dcterms:created xsi:type="dcterms:W3CDTF">2026-04-15T06:21:23Z</dcterms:created>
  <dcterms:modified xsi:type="dcterms:W3CDTF">2026-04-15T06:21:23Z</dcterms:modified>
</cp:coreProperties>
</file>